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571" r:id="rId2"/>
    <p:sldId id="574" r:id="rId3"/>
    <p:sldId id="575" r:id="rId4"/>
    <p:sldId id="583" r:id="rId5"/>
    <p:sldId id="584" r:id="rId6"/>
    <p:sldId id="585" r:id="rId7"/>
    <p:sldId id="586" r:id="rId8"/>
    <p:sldId id="587" r:id="rId9"/>
    <p:sldId id="588" r:id="rId10"/>
    <p:sldId id="576" r:id="rId11"/>
    <p:sldId id="578" r:id="rId12"/>
    <p:sldId id="579" r:id="rId13"/>
    <p:sldId id="580" r:id="rId14"/>
    <p:sldId id="581" r:id="rId15"/>
    <p:sldId id="589" r:id="rId16"/>
    <p:sldId id="590" r:id="rId17"/>
    <p:sldId id="591" r:id="rId18"/>
    <p:sldId id="593" r:id="rId19"/>
    <p:sldId id="592" r:id="rId20"/>
    <p:sldId id="582" r:id="rId21"/>
    <p:sldId id="595" r:id="rId22"/>
    <p:sldId id="596" r:id="rId23"/>
    <p:sldId id="598" r:id="rId24"/>
    <p:sldId id="601" r:id="rId25"/>
    <p:sldId id="602" r:id="rId26"/>
    <p:sldId id="603" r:id="rId27"/>
    <p:sldId id="604" r:id="rId28"/>
    <p:sldId id="597" r:id="rId29"/>
    <p:sldId id="5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icious Servers" id="{609BDB3A-BCDF-4961-A367-D048EFD52097}">
          <p14:sldIdLst>
            <p14:sldId id="571"/>
            <p14:sldId id="574"/>
            <p14:sldId id="575"/>
            <p14:sldId id="583"/>
            <p14:sldId id="584"/>
            <p14:sldId id="585"/>
            <p14:sldId id="586"/>
            <p14:sldId id="587"/>
            <p14:sldId id="588"/>
            <p14:sldId id="576"/>
            <p14:sldId id="578"/>
            <p14:sldId id="579"/>
            <p14:sldId id="580"/>
            <p14:sldId id="581"/>
            <p14:sldId id="589"/>
            <p14:sldId id="590"/>
            <p14:sldId id="591"/>
            <p14:sldId id="593"/>
            <p14:sldId id="592"/>
            <p14:sldId id="582"/>
            <p14:sldId id="595"/>
            <p14:sldId id="596"/>
            <p14:sldId id="598"/>
            <p14:sldId id="601"/>
            <p14:sldId id="602"/>
            <p14:sldId id="603"/>
            <p14:sldId id="604"/>
            <p14:sldId id="597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717BFF"/>
    <a:srgbClr val="3F5842"/>
    <a:srgbClr val="595A5A"/>
    <a:srgbClr val="A32D1E"/>
    <a:srgbClr val="FFFFFF"/>
    <a:srgbClr val="866C49"/>
    <a:srgbClr val="79463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3" autoAdjust="0"/>
    <p:restoredTop sz="86098" autoAdjust="0"/>
  </p:normalViewPr>
  <p:slideViewPr>
    <p:cSldViewPr snapToObjects="1">
      <p:cViewPr varScale="1">
        <p:scale>
          <a:sx n="68" d="100"/>
          <a:sy n="68" d="100"/>
        </p:scale>
        <p:origin x="2050" y="67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9" d="100"/>
        <a:sy n="59" d="100"/>
      </p:scale>
      <p:origin x="0" y="-40027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21-Dec-23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21-Dec-23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nsideration.com/brandnew/archives/facebooks_radically_new_f_logo.ph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erpla.net/2009/10/29/modern-day-frame-busting-with-x-frame-options-and-this-content-cannot-be-displayed-in-a-frame-warning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eerpla.net/2009/10/29/modern-day-frame-busting-with-x-frame-options-and-this-content-cannot-be-displayed-in-a-frame-warning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onomy.com/wp-content/uploads/2013/06/paypal_logo.jp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nsideration.com/brandnew/archives/facebooks_radically_new_f_logo.ph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="http://thenounproject.com/noun/cursor/#icon-No3065" target="_blank"&gt;Cursor&lt;/a&gt; designed by &lt;a </a:t>
            </a:r>
            <a:r>
              <a:rPr lang="en-US" dirty="0" err="1"/>
              <a:t>href</a:t>
            </a:r>
            <a:r>
              <a:rPr lang="en-US" dirty="0"/>
              <a:t>="http://thenounproject.com/</a:t>
            </a:r>
            <a:r>
              <a:rPr lang="en-US" dirty="0" err="1"/>
              <a:t>fernando.yellow</a:t>
            </a:r>
            <a:r>
              <a:rPr lang="en-US" dirty="0"/>
              <a:t>" target="_blank"&gt;Fernando </a:t>
            </a:r>
            <a:r>
              <a:rPr lang="en-US" dirty="0" err="1"/>
              <a:t>Vasconcelos</a:t>
            </a:r>
            <a:r>
              <a:rPr lang="en-US" dirty="0"/>
              <a:t>&lt;/a&gt;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http://www.underconsideration.com/brandnew/archives/facebooks_radically_new_f_logo.ph</a:t>
            </a:r>
            <a:r>
              <a:rPr lang="en-US" dirty="0"/>
              <a:t>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http://beerpla.net/2009/10/29/modern-day-frame-busting-with-x-frame-options-and-this-content-cannot-be-displayed-in-a-frame-warnings/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http://beerpla.net/2009/10/29/modern-day-frame-busting-with-x-frame-options-and-this-content-cannot-be-displayed-in-a-frame-warnings/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http://techonomy.com/wp-content/uploads/2013/06/paypal_logo.jpg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http://www.underconsideration.com/brandnew/archives/facebooks_radically_new_f_logo.ph</a:t>
            </a:r>
            <a:r>
              <a:rPr lang="en-US" dirty="0"/>
              <a:t>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A2AE38F-F663-7942-B079-5005BA0BDF98}" type="datetime1">
              <a:rPr lang="en-US" smtClean="0"/>
              <a:t>21-Dec-23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9C206F0-989F-EB47-9ADF-69E14BBCA2C4}" type="datetime1">
              <a:rPr lang="en-US" smtClean="0"/>
              <a:t>21-Dec-23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B7867C-8937-A54F-BAEE-445098FFEF8A}" type="datetime1">
              <a:rPr lang="en-US" smtClean="0"/>
              <a:t>21-Dec-23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E2076C5-CD0F-8E46-ABC4-9EABE219C92B}" type="datetime1">
              <a:rPr lang="en-US" smtClean="0"/>
              <a:t>21-Dec-23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5379D80-A8B0-C443-BFE8-6E9F37773209}" type="datetime1">
              <a:rPr lang="en-US" smtClean="0"/>
              <a:t>21-Dec-23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757E5B-C539-4546-894F-EB0786D60B50}" type="datetime1">
              <a:rPr lang="en-US" smtClean="0"/>
              <a:t>21-Dec-23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/>
              <a:t>Section Header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059461-0FFD-CF49-A98A-09B0AEA4D5FF}" type="datetime1">
              <a:rPr lang="en-US" smtClean="0"/>
              <a:t>21-Dec-23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CCEE-A76B-F34C-A05F-2F1994D60204}" type="datetime1">
              <a:rPr lang="en-US" smtClean="0"/>
              <a:pPr/>
              <a:t>21-Dec-23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1557A61-675D-5A4C-8099-956071C6A9AA}" type="datetime1">
              <a:rPr lang="en-US" smtClean="0"/>
              <a:t>21-Dec-23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C88AAD4-BEBB-AE48-AF6A-5D0E05A49B41}" type="datetime1">
              <a:rPr lang="en-US" smtClean="0"/>
              <a:t>21-Dec-23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1EE10F8-3DB7-9B44-B7CC-65AF664A5F6D}" type="datetime1">
              <a:rPr lang="en-US" smtClean="0"/>
              <a:t>21-Dec-23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82D1B10-278B-5146-B66A-B6028DFB770B}" type="datetime1">
              <a:rPr lang="en-US" smtClean="0"/>
              <a:t>21-Dec-23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A271CCEE-A76B-F34C-A05F-2F1994D60204}" type="datetime1">
              <a:rPr lang="en-US" smtClean="0"/>
              <a:pPr/>
              <a:t>21-Dec-23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emf"/><Relationship Id="rId9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3380" y="2095177"/>
            <a:ext cx="7117620" cy="753670"/>
          </a:xfrm>
        </p:spPr>
        <p:txBody>
          <a:bodyPr>
            <a:normAutofit fontScale="90000"/>
          </a:bodyPr>
          <a:lstStyle/>
          <a:p>
            <a:r>
              <a:rPr lang="en-US" dirty="0"/>
              <a:t>Malicious Servers and Browser Security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971800"/>
            <a:ext cx="1600200" cy="2304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88707"/>
            <a:ext cx="2182611" cy="1270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38500" y="3757379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38500" y="4123944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4409" y="455667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5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Clickjacking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92262" y="3702049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Click for a FREE iPad!</a:t>
            </a:r>
          </a:p>
        </p:txBody>
      </p:sp>
      <p:pic>
        <p:nvPicPr>
          <p:cNvPr id="2050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6208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565008"/>
            <a:ext cx="546721" cy="835792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err="1">
                <a:solidFill>
                  <a:srgbClr val="990000"/>
                </a:solidFill>
              </a:rPr>
              <a:t>Clickjacking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occurs when a malicious site tricks the user into clicking on some element on the page unintentionally.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8394" y="6158531"/>
            <a:ext cx="88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Slides modeled after presentation by Lin-</a:t>
            </a:r>
            <a:r>
              <a:rPr lang="en-US" sz="1200" dirty="0" err="1"/>
              <a:t>Shung</a:t>
            </a:r>
            <a:r>
              <a:rPr lang="en-US" sz="1200" dirty="0"/>
              <a:t> Huang at USENIX 2012.</a:t>
            </a:r>
          </a:p>
          <a:p>
            <a:r>
              <a:rPr lang="en-US" sz="1200" dirty="0"/>
              <a:t>Paper: Lin-</a:t>
            </a:r>
            <a:r>
              <a:rPr lang="en-US" sz="1200" dirty="0" err="1"/>
              <a:t>Shung</a:t>
            </a:r>
            <a:r>
              <a:rPr lang="en-US" sz="1200" dirty="0"/>
              <a:t> Huang, Alex </a:t>
            </a:r>
            <a:r>
              <a:rPr lang="en-US" sz="1200" dirty="0" err="1"/>
              <a:t>Moshchuk</a:t>
            </a:r>
            <a:r>
              <a:rPr lang="en-US" sz="1200" dirty="0"/>
              <a:t>, Helen J. Wang, Stuart Schechter, and Collin Jackson. 2012. </a:t>
            </a:r>
            <a:r>
              <a:rPr lang="en-US" sz="1200" dirty="0" err="1"/>
              <a:t>Clickjacking</a:t>
            </a:r>
            <a:r>
              <a:rPr lang="en-US" sz="1200" dirty="0"/>
              <a:t>: attacks and defenses. In </a:t>
            </a:r>
            <a:r>
              <a:rPr lang="en-US" sz="1200" i="1" dirty="0"/>
              <a:t>Proceedings of the 21st USENIX conference on Security symposium</a:t>
            </a:r>
            <a:r>
              <a:rPr lang="en-US" sz="1200" dirty="0"/>
              <a:t> (Security'12). USENIX Association, Berkeley, CA, USA, 22-22.</a:t>
            </a:r>
          </a:p>
        </p:txBody>
      </p:sp>
    </p:spTree>
    <p:extLst>
      <p:ext uri="{BB962C8B-B14F-4D97-AF65-F5344CB8AC3E}">
        <p14:creationId xmlns:p14="http://schemas.microsoft.com/office/powerpoint/2010/main" val="26695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0486 -0.196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1.48148E-6 L 0.46041 -0.00347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Clickjacking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6062" y="2306910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Click for a FREE iPad!</a:t>
            </a:r>
          </a:p>
        </p:txBody>
      </p:sp>
      <p:pic>
        <p:nvPicPr>
          <p:cNvPr id="6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069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69869"/>
            <a:ext cx="546721" cy="83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169869"/>
            <a:ext cx="546721" cy="835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274" y="5530334"/>
            <a:ext cx="178917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Fake Cursor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8926" y="5530334"/>
            <a:ext cx="174564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Real Cursor</a:t>
            </a:r>
          </a:p>
        </p:txBody>
      </p:sp>
    </p:spTree>
    <p:extLst>
      <p:ext uri="{BB962C8B-B14F-4D97-AF65-F5344CB8AC3E}">
        <p14:creationId xmlns:p14="http://schemas.microsoft.com/office/powerpoint/2010/main" val="5996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00348 -0.2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347 -0.2245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Clickjacking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16062" y="2306910"/>
            <a:ext cx="3200400" cy="126682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Click for a FREE iPad!</a:t>
            </a:r>
          </a:p>
        </p:txBody>
      </p:sp>
      <p:pic>
        <p:nvPicPr>
          <p:cNvPr id="6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1069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169869"/>
            <a:ext cx="546721" cy="835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2274" y="5530334"/>
            <a:ext cx="1789174" cy="510778"/>
          </a:xfrm>
          <a:prstGeom prst="wedgeRoundRectCallout">
            <a:avLst>
              <a:gd name="adj1" fmla="val -22595"/>
              <a:gd name="adj2" fmla="val -1165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Fake Cursor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8926" y="5530334"/>
            <a:ext cx="2768163" cy="510778"/>
          </a:xfrm>
          <a:prstGeom prst="wedgeRoundRectCallout">
            <a:avLst>
              <a:gd name="adj1" fmla="val -32087"/>
              <a:gd name="adj2" fmla="val -11857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Real Cursor Hidden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334079"/>
            <a:ext cx="4804114" cy="510778"/>
          </a:xfrm>
          <a:prstGeom prst="wedgeRoundRectCallout">
            <a:avLst>
              <a:gd name="adj1" fmla="val -27891"/>
              <a:gd name="adj2" fmla="val 1077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This is the button that gets clicked!</a:t>
            </a:r>
          </a:p>
        </p:txBody>
      </p:sp>
    </p:spTree>
    <p:extLst>
      <p:ext uri="{BB962C8B-B14F-4D97-AF65-F5344CB8AC3E}">
        <p14:creationId xmlns:p14="http://schemas.microsoft.com/office/powerpoint/2010/main" val="24207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347 -0.22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Clickjacking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07" y="1719648"/>
            <a:ext cx="7225311" cy="3386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867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Lin-</a:t>
            </a:r>
            <a:r>
              <a:rPr lang="en-US" sz="1400" dirty="0" err="1"/>
              <a:t>Shung</a:t>
            </a:r>
            <a:r>
              <a:rPr lang="en-US" sz="1400" dirty="0"/>
              <a:t> Huang, Alex </a:t>
            </a:r>
            <a:r>
              <a:rPr lang="en-US" sz="1400" dirty="0" err="1"/>
              <a:t>Moshchuk</a:t>
            </a:r>
            <a:r>
              <a:rPr lang="en-US" sz="1400" dirty="0"/>
              <a:t>, Helen J. Wang, Stuart Schechter, and Collin Jackson. 2012. </a:t>
            </a:r>
            <a:r>
              <a:rPr lang="en-US" sz="1400" dirty="0" err="1"/>
              <a:t>Clickjacking</a:t>
            </a:r>
            <a:r>
              <a:rPr lang="en-US" sz="1400" dirty="0"/>
              <a:t>: attacks and defenses. In </a:t>
            </a:r>
            <a:r>
              <a:rPr lang="en-US" sz="1400" i="1" dirty="0"/>
              <a:t>Proceedings of the 21st USENIX conference on Security symposium</a:t>
            </a:r>
            <a:r>
              <a:rPr lang="en-US" sz="1400" dirty="0"/>
              <a:t> (Security'12). USENIX Association, Berkeley, CA, USA, 22-22.</a:t>
            </a:r>
          </a:p>
          <a:p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45363" y="2819400"/>
            <a:ext cx="8229600" cy="1066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Malicious site now has access to your webcam!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81532" y="5373225"/>
            <a:ext cx="29718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Also work done at CMU!</a:t>
            </a:r>
          </a:p>
        </p:txBody>
      </p:sp>
    </p:spTree>
    <p:extLst>
      <p:ext uri="{BB962C8B-B14F-4D97-AF65-F5344CB8AC3E}">
        <p14:creationId xmlns:p14="http://schemas.microsoft.com/office/powerpoint/2010/main" val="28445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Clickjacking</a:t>
            </a:r>
            <a:r>
              <a:rPr lang="en-US" dirty="0"/>
              <a:t> - Mitigation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5334000" cy="36385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439" y="5181600"/>
            <a:ext cx="68580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Adding a delay between a button appearing and being usable helps prevent </a:t>
            </a:r>
            <a:r>
              <a:rPr lang="en-US" sz="2400" dirty="0" err="1">
                <a:solidFill>
                  <a:schemeClr val="bg1"/>
                </a:solidFill>
              </a:rPr>
              <a:t>Clickjacking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6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Frames for Evil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01" y="2989507"/>
            <a:ext cx="4153099" cy="135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01" y="5016376"/>
            <a:ext cx="4153099" cy="146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901" y="1189001"/>
            <a:ext cx="4153099" cy="1184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92" y="1189001"/>
            <a:ext cx="3150861" cy="201139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343550" y="2430190"/>
            <a:ext cx="685800" cy="44565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332663" y="4425978"/>
            <a:ext cx="685800" cy="44565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33396" y="1544788"/>
            <a:ext cx="551592" cy="46874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5743" y="3429000"/>
            <a:ext cx="3047653" cy="3048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If pages with sensitive buttons can be put in an </a:t>
            </a:r>
            <a:r>
              <a:rPr lang="en-US" sz="2400" dirty="0" err="1">
                <a:solidFill>
                  <a:schemeClr val="bg1"/>
                </a:solidFill>
              </a:rPr>
              <a:t>IFrame</a:t>
            </a:r>
            <a:r>
              <a:rPr lang="en-US" sz="2400" dirty="0">
                <a:solidFill>
                  <a:schemeClr val="bg1"/>
                </a:solidFill>
              </a:rPr>
              <a:t>, then it may be possible to perform a </a:t>
            </a:r>
            <a:r>
              <a:rPr lang="en-US" sz="2400" dirty="0" err="1">
                <a:solidFill>
                  <a:schemeClr val="bg1"/>
                </a:solidFill>
              </a:rPr>
              <a:t>Clickjacking</a:t>
            </a:r>
            <a:r>
              <a:rPr lang="en-US" sz="2400" dirty="0">
                <a:solidFill>
                  <a:schemeClr val="bg1"/>
                </a:solidFill>
              </a:rPr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954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Framebusting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349" y="1159389"/>
            <a:ext cx="8206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solidFill>
                  <a:srgbClr val="990000"/>
                </a:solidFill>
              </a:rPr>
              <a:t>Framebusting</a:t>
            </a:r>
            <a:r>
              <a:rPr lang="en-US" sz="2800" dirty="0">
                <a:solidFill>
                  <a:srgbClr val="990000"/>
                </a:solidFill>
              </a:rPr>
              <a:t> </a:t>
            </a:r>
            <a:r>
              <a:rPr lang="en-US" sz="2800" dirty="0"/>
              <a:t>is a technique where a page stops functioning when included in a frame.</a:t>
            </a:r>
            <a:endParaRPr lang="en-US" sz="2800" i="1" u="sng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621174" y="2522538"/>
            <a:ext cx="7901651" cy="1371600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&lt;script type="text/</a:t>
            </a:r>
            <a:r>
              <a:rPr lang="en-US" sz="2400" dirty="0" err="1">
                <a:solidFill>
                  <a:schemeClr val="bg1"/>
                </a:solidFill>
              </a:rPr>
              <a:t>javascript</a:t>
            </a:r>
            <a:r>
              <a:rPr lang="en-US" sz="24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if(top != self) </a:t>
            </a:r>
            <a:r>
              <a:rPr lang="en-US" sz="2400" dirty="0" err="1">
                <a:solidFill>
                  <a:schemeClr val="bg1"/>
                </a:solidFill>
              </a:rPr>
              <a:t>top.location.replace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self.location</a:t>
            </a:r>
            <a:r>
              <a:rPr lang="en-US" sz="2400" dirty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&lt;/script&gt;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882086" y="4143731"/>
            <a:ext cx="7379826" cy="2097621"/>
          </a:xfrm>
          <a:prstGeom prst="upArrowCallou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If the page with this script is embedded in a frame, then it will escape out of the frame and replace the embedding page</a:t>
            </a:r>
          </a:p>
        </p:txBody>
      </p:sp>
    </p:spTree>
    <p:extLst>
      <p:ext uri="{BB962C8B-B14F-4D97-AF65-F5344CB8AC3E}">
        <p14:creationId xmlns:p14="http://schemas.microsoft.com/office/powerpoint/2010/main" val="5502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1945727"/>
            <a:ext cx="2133600" cy="2209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Don’t roll your own crypto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05200" y="1945727"/>
            <a:ext cx="2133600" cy="222630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Don’t write your own sanitization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38400" y="2666999"/>
            <a:ext cx="914400" cy="767255"/>
          </a:xfrm>
          <a:prstGeom prst="rightArrow">
            <a:avLst>
              <a:gd name="adj1" fmla="val 38177"/>
              <a:gd name="adj2" fmla="val 50000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86400" y="2675252"/>
            <a:ext cx="914400" cy="767255"/>
          </a:xfrm>
          <a:prstGeom prst="rightArrow">
            <a:avLst>
              <a:gd name="adj1" fmla="val 38177"/>
              <a:gd name="adj2" fmla="val 50000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943906"/>
            <a:ext cx="2133600" cy="2209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Don’t write your own </a:t>
            </a:r>
            <a:r>
              <a:rPr lang="en-US" sz="2400" dirty="0" err="1">
                <a:solidFill>
                  <a:schemeClr val="bg1"/>
                </a:solidFill>
              </a:rPr>
              <a:t>framebusting</a:t>
            </a:r>
            <a:r>
              <a:rPr lang="en-US" sz="2400" dirty="0">
                <a:solidFill>
                  <a:schemeClr val="bg1"/>
                </a:solidFill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059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Framebusting</a:t>
            </a:r>
            <a:r>
              <a:rPr lang="en-US" dirty="0"/>
              <a:t> is Complicated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7272" y="2483948"/>
            <a:ext cx="4414606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Fails if page is embedded two </a:t>
            </a:r>
            <a:r>
              <a:rPr lang="en-US" dirty="0" err="1"/>
              <a:t>Iframes</a:t>
            </a:r>
            <a:r>
              <a:rPr lang="en-US" dirty="0"/>
              <a:t> deep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304800" y="1257308"/>
            <a:ext cx="4495800" cy="981754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if(top.location!=self.location) {</a:t>
            </a:r>
          </a:p>
          <a:p>
            <a:r>
              <a:rPr lang="pt-BR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parent.location=self.location;</a:t>
            </a:r>
          </a:p>
          <a:p>
            <a:r>
              <a:rPr lang="pt-BR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04800" y="3137457"/>
            <a:ext cx="6858000" cy="981754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if(top != self)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top.location.replace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self.location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851" y="4354010"/>
            <a:ext cx="7971349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If the embedding page sets the </a:t>
            </a:r>
            <a:r>
              <a:rPr lang="en-US" dirty="0" err="1"/>
              <a:t>onBeforeUnload</a:t>
            </a:r>
            <a:r>
              <a:rPr lang="en-US" dirty="0"/>
              <a:t> event, the script can be blocked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5029200"/>
            <a:ext cx="3447619" cy="1619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122" y="4958172"/>
            <a:ext cx="4749478" cy="102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If the embedding page makes lots of requests that return “204 – No Content” responses, we don’t even need the dialog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8122" y="6097718"/>
            <a:ext cx="5155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Rydstedt</a:t>
            </a:r>
            <a:r>
              <a:rPr lang="en-US" sz="1400" dirty="0"/>
              <a:t>, Gustav, et al. "Busting frame busting: a study of </a:t>
            </a:r>
            <a:r>
              <a:rPr lang="en-US" sz="1400" dirty="0" err="1"/>
              <a:t>clickjacking</a:t>
            </a:r>
            <a:r>
              <a:rPr lang="en-US" sz="1400" dirty="0"/>
              <a:t> vulnerabilities at popular sites." </a:t>
            </a:r>
            <a:r>
              <a:rPr lang="en-US" sz="1400" i="1" dirty="0"/>
              <a:t>IEEE Oakland Web</a:t>
            </a:r>
            <a:r>
              <a:rPr lang="en-US" sz="1400" dirty="0"/>
              <a:t> 2 (2010).</a:t>
            </a:r>
          </a:p>
        </p:txBody>
      </p:sp>
    </p:spTree>
    <p:extLst>
      <p:ext uri="{BB962C8B-B14F-4D97-AF65-F5344CB8AC3E}">
        <p14:creationId xmlns:p14="http://schemas.microsoft.com/office/powerpoint/2010/main" val="21192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Framebusting</a:t>
            </a:r>
            <a:r>
              <a:rPr lang="en-US" dirty="0"/>
              <a:t> is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1264920"/>
            <a:ext cx="8001000" cy="3840480"/>
          </a:xfrm>
          <a:prstGeom prst="snip2Diag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&lt;style&gt;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body { display: none; }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&lt;/style&gt;</a:t>
            </a:r>
          </a:p>
          <a:p>
            <a:endParaRPr lang="pt-BR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(self == top) {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document.getElementsByTagName("body")[0]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.style.display = 'block';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 else {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top.location = self.location;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pt-BR" sz="2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Rydstedt</a:t>
            </a:r>
            <a:r>
              <a:rPr lang="en-US" sz="1400" dirty="0"/>
              <a:t>, Gustav, et al. "Busting frame busting: a study of </a:t>
            </a:r>
            <a:r>
              <a:rPr lang="en-US" sz="1400" dirty="0" err="1"/>
              <a:t>clickjacking</a:t>
            </a:r>
            <a:r>
              <a:rPr lang="en-US" sz="1400" dirty="0"/>
              <a:t> vulnerabilities at popular sites." </a:t>
            </a:r>
            <a:r>
              <a:rPr lang="en-US" sz="1400" i="1" dirty="0"/>
              <a:t>IEEE Oakland Web</a:t>
            </a:r>
            <a:r>
              <a:rPr lang="en-US" sz="1400" dirty="0"/>
              <a:t> 2 (2010).</a:t>
            </a:r>
          </a:p>
        </p:txBody>
      </p:sp>
      <p:sp>
        <p:nvSpPr>
          <p:cNvPr id="8" name="Bent-Up Arrow 7"/>
          <p:cNvSpPr/>
          <p:nvPr/>
        </p:nvSpPr>
        <p:spPr>
          <a:xfrm>
            <a:off x="1866900" y="4800600"/>
            <a:ext cx="5638800" cy="1305580"/>
          </a:xfrm>
          <a:prstGeom prst="bentUpArrow">
            <a:avLst>
              <a:gd name="adj1" fmla="val 50000"/>
              <a:gd name="adj2" fmla="val 38230"/>
              <a:gd name="adj3" fmla="val 37451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Does this work? Who Knows?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" y="5202555"/>
            <a:ext cx="8610600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Javascript</a:t>
            </a:r>
            <a:r>
              <a:rPr lang="en-US" sz="2400" dirty="0">
                <a:solidFill>
                  <a:schemeClr val="bg1"/>
                </a:solidFill>
              </a:rPr>
              <a:t>-based </a:t>
            </a:r>
            <a:r>
              <a:rPr lang="en-US" sz="2400" dirty="0" err="1">
                <a:solidFill>
                  <a:schemeClr val="bg1"/>
                </a:solidFill>
              </a:rPr>
              <a:t>Framebusting</a:t>
            </a:r>
            <a:r>
              <a:rPr lang="en-US" sz="2400" dirty="0">
                <a:solidFill>
                  <a:schemeClr val="bg1"/>
                </a:solidFill>
              </a:rPr>
              <a:t> is a just a hack.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Is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40342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429000"/>
            <a:ext cx="4953000" cy="2057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History Probing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Experimenting with visited links (the ':visited' CSS pseudo-clas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6019800" cy="17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6" y="6368534"/>
            <a:ext cx="84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http://matthewjamestaylor.com/blog/experimenting-with-visited-links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4561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http://www.google.com</a:t>
            </a:r>
          </a:p>
          <a:p>
            <a:r>
              <a:rPr lang="en-US" u="sng" dirty="0">
                <a:solidFill>
                  <a:srgbClr val="7030A0"/>
                </a:solidFill>
              </a:rPr>
              <a:t>http://www.facebook.com</a:t>
            </a:r>
          </a:p>
          <a:p>
            <a:r>
              <a:rPr lang="en-US" u="sng" dirty="0">
                <a:solidFill>
                  <a:srgbClr val="0000FF"/>
                </a:solidFill>
              </a:rPr>
              <a:t>http://www.twitter.com</a:t>
            </a:r>
          </a:p>
          <a:p>
            <a:r>
              <a:rPr lang="en-US" u="sng" dirty="0">
                <a:solidFill>
                  <a:srgbClr val="7030A0"/>
                </a:solidFill>
              </a:rPr>
              <a:t>http://www.facebook.com/group?id=12345</a:t>
            </a:r>
          </a:p>
          <a:p>
            <a:r>
              <a:rPr lang="en-US" u="sng" dirty="0">
                <a:solidFill>
                  <a:srgbClr val="0000FF"/>
                </a:solidFill>
              </a:rPr>
              <a:t>http://www.facebook.com/group?id=98765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979" y="3552033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evil.com: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096000" y="3429000"/>
            <a:ext cx="2514600" cy="1208841"/>
          </a:xfrm>
          <a:prstGeom prst="wedgeRectCallout">
            <a:avLst>
              <a:gd name="adj1" fmla="val -141209"/>
              <a:gd name="adj2" fmla="val 29325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Client has visited Google, Facebook and the Facebook Group 12345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096000" y="4823610"/>
            <a:ext cx="2514600" cy="1208841"/>
          </a:xfrm>
          <a:prstGeom prst="wedgeRectCallout">
            <a:avLst>
              <a:gd name="adj1" fmla="val -78095"/>
              <a:gd name="adj2" fmla="val -20234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Client has NOT visited Twitter or Facebook Group 98765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638800"/>
            <a:ext cx="5562600" cy="609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Attacker uses JavaScript + CSS to check which links are visited</a:t>
            </a:r>
          </a:p>
        </p:txBody>
      </p:sp>
    </p:spTree>
    <p:extLst>
      <p:ext uri="{BB962C8B-B14F-4D97-AF65-F5344CB8AC3E}">
        <p14:creationId xmlns:p14="http://schemas.microsoft.com/office/powerpoint/2010/main" val="7035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91" y="4368558"/>
            <a:ext cx="64484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343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X-Frame-Options</a:t>
            </a:r>
            <a:r>
              <a:rPr lang="en-US" sz="2800" dirty="0"/>
              <a:t> </a:t>
            </a:r>
            <a:r>
              <a:rPr lang="en-US" sz="2800" b="1" dirty="0"/>
              <a:t>Header</a:t>
            </a:r>
          </a:p>
          <a:p>
            <a:endParaRPr lang="en-US" sz="1050" b="1" dirty="0"/>
          </a:p>
          <a:p>
            <a:pPr lvl="1"/>
            <a:r>
              <a:rPr lang="en-US" sz="2400" i="1" dirty="0"/>
              <a:t>DENY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/>
              <a:t>	The page cannot be embedded in a frame</a:t>
            </a:r>
          </a:p>
          <a:p>
            <a:pPr lvl="1"/>
            <a:endParaRPr lang="en-US" sz="1000" dirty="0"/>
          </a:p>
          <a:p>
            <a:pPr lvl="1"/>
            <a:r>
              <a:rPr lang="en-US" sz="2400" i="1" dirty="0"/>
              <a:t>SAMEORIGIN: </a:t>
            </a:r>
          </a:p>
          <a:p>
            <a:pPr lvl="1"/>
            <a:r>
              <a:rPr lang="en-US" sz="2400" i="1" dirty="0"/>
              <a:t>	</a:t>
            </a:r>
            <a:r>
              <a:rPr lang="en-US" sz="2400" dirty="0"/>
              <a:t>The page can only be framed on a page with the same 	domain</a:t>
            </a:r>
          </a:p>
          <a:p>
            <a:pPr lvl="1"/>
            <a:endParaRPr lang="en-US" sz="1000" i="1" dirty="0"/>
          </a:p>
          <a:p>
            <a:pPr lvl="1"/>
            <a:r>
              <a:rPr lang="en-US" sz="2400" i="1" dirty="0"/>
              <a:t>ALLOW-FROM origin:</a:t>
            </a:r>
          </a:p>
          <a:p>
            <a:pPr lvl="1"/>
            <a:r>
              <a:rPr lang="en-US" sz="2400" i="1" dirty="0"/>
              <a:t>	</a:t>
            </a:r>
            <a:r>
              <a:rPr lang="en-US" sz="2400" dirty="0"/>
              <a:t>The page can only be framed on a page with a specific 	other domain</a:t>
            </a:r>
            <a:endParaRPr lang="en-US" sz="2400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943600" y="3943350"/>
            <a:ext cx="2819400" cy="2514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Can limit flexibility and might not work on older browsers</a:t>
            </a:r>
          </a:p>
        </p:txBody>
      </p:sp>
    </p:spTree>
    <p:extLst>
      <p:ext uri="{BB962C8B-B14F-4D97-AF65-F5344CB8AC3E}">
        <p14:creationId xmlns:p14="http://schemas.microsoft.com/office/powerpoint/2010/main" val="4992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" y="1828800"/>
            <a:ext cx="6951274" cy="1308892"/>
          </a:xfrm>
        </p:spPr>
        <p:txBody>
          <a:bodyPr/>
          <a:lstStyle/>
          <a:p>
            <a:r>
              <a:rPr lang="en-US" dirty="0"/>
              <a:t>Multi-Party Web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71042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48" y="3137692"/>
            <a:ext cx="1905372" cy="11090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019309" y="3401533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19309" y="376809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4859" y="4279839"/>
            <a:ext cx="1219200" cy="1219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734059" y="3402830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34059" y="3768098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1278" y="4344994"/>
            <a:ext cx="1102102" cy="1102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3022" y="4383953"/>
            <a:ext cx="1102102" cy="1102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51" y="2871042"/>
            <a:ext cx="1240078" cy="1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625323" y="1447800"/>
            <a:ext cx="3930030" cy="1128932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291308"/>
            <a:ext cx="1240078" cy="178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59" y="4508768"/>
            <a:ext cx="1905372" cy="110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73" y="1291308"/>
            <a:ext cx="1240078" cy="17857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814396" y="3501107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 flipV="1">
            <a:off x="2289284" y="307702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263530" y="307702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 flipV="1">
            <a:off x="5713018" y="3539208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13086" y="17688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13085" y="228190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1770" y="636388"/>
            <a:ext cx="12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Party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5558" y="636387"/>
            <a:ext cx="12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Party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4460" y="563768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4626" y="4876800"/>
            <a:ext cx="2971800" cy="1752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Same-origin policy won’t stop parties from communicating directly to share information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84750" y="4876800"/>
            <a:ext cx="2971800" cy="17526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This can be </a:t>
            </a:r>
            <a:r>
              <a:rPr lang="en-US" sz="2000" i="1" dirty="0">
                <a:solidFill>
                  <a:schemeClr val="bg1"/>
                </a:solidFill>
              </a:rPr>
              <a:t>good: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Single Sign-On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Multiparty E-Commerce</a:t>
            </a:r>
          </a:p>
        </p:txBody>
      </p:sp>
    </p:spTree>
    <p:extLst>
      <p:ext uri="{BB962C8B-B14F-4D97-AF65-F5344CB8AC3E}">
        <p14:creationId xmlns:p14="http://schemas.microsoft.com/office/powerpoint/2010/main" val="23304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9120" y="838200"/>
            <a:ext cx="7924800" cy="2971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Disclaimer</a:t>
            </a:r>
            <a:r>
              <a:rPr lang="en-US" sz="2800" dirty="0">
                <a:solidFill>
                  <a:schemeClr val="bg1"/>
                </a:solidFill>
              </a:rPr>
              <a:t>: The exact details of the following protocols may not be 100% correct (i.e. Facebook might use a slightly different implementation than presented here). Our goal is to get a feel for how these systems work.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" y="4038600"/>
            <a:ext cx="7879080" cy="1600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section won’t be on the test. Something similar may come up in the homework, however.</a:t>
            </a:r>
          </a:p>
        </p:txBody>
      </p:sp>
    </p:spTree>
    <p:extLst>
      <p:ext uri="{BB962C8B-B14F-4D97-AF65-F5344CB8AC3E}">
        <p14:creationId xmlns:p14="http://schemas.microsoft.com/office/powerpoint/2010/main" val="191980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Multi-Party E-Commerce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I’d like the $40 Vest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82" y="4360519"/>
            <a:ext cx="206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</a:t>
            </a:r>
          </a:p>
          <a:p>
            <a:r>
              <a:rPr lang="en-US" dirty="0"/>
              <a:t>?id=123&amp;total=40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6875" y="3756132"/>
            <a:ext cx="244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pay?id</a:t>
            </a:r>
            <a:r>
              <a:rPr lang="en-US" dirty="0"/>
              <a:t>=123&amp;total=40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my $40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55" y="46551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28430" y="2057400"/>
            <a:ext cx="35984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0485" y="1665087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 123 is completed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89736" y="3724642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465" y="4360519"/>
            <a:ext cx="15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Shipping you </a:t>
            </a:r>
          </a:p>
          <a:p>
            <a:r>
              <a:rPr lang="en-US" dirty="0"/>
              <a:t>your vest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113" y="5456893"/>
            <a:ext cx="1102102" cy="11021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 me $40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37599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7" grpId="0"/>
      <p:bldP spid="27" grpId="1"/>
      <p:bldP spid="32" grpId="0"/>
      <p:bldP spid="32" grpId="1"/>
      <p:bldP spid="34" grpId="0"/>
      <p:bldP spid="37" grpId="0"/>
      <p:bldP spid="39" grpId="0"/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Multi-Party E-Commerce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I’d like the $40 Vest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382" y="4360519"/>
            <a:ext cx="2067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</a:t>
            </a:r>
          </a:p>
          <a:p>
            <a:r>
              <a:rPr lang="en-US" dirty="0"/>
              <a:t>?id=123&amp;total=40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6875" y="3756132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pay?id</a:t>
            </a:r>
            <a:r>
              <a:rPr lang="en-US" dirty="0"/>
              <a:t>=123&amp;</a:t>
            </a:r>
            <a:r>
              <a:rPr lang="en-US" b="1" u="sng" dirty="0">
                <a:solidFill>
                  <a:schemeClr val="tx2"/>
                </a:solidFill>
              </a:rPr>
              <a:t>total=1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46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my $1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9355" y="46551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28430" y="2057400"/>
            <a:ext cx="359844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0485" y="1665087"/>
            <a:ext cx="25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 123 is completed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89736" y="3724642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465" y="4360519"/>
            <a:ext cx="151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Shipping you </a:t>
            </a:r>
          </a:p>
          <a:p>
            <a:r>
              <a:rPr lang="en-US" dirty="0"/>
              <a:t>your vest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6813" y="3974576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 me $1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826" y="5458959"/>
            <a:ext cx="1219200" cy="1219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41308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7" grpId="0"/>
      <p:bldP spid="27" grpId="1"/>
      <p:bldP spid="32" grpId="0"/>
      <p:bldP spid="32" grpId="1"/>
      <p:bldP spid="34" grpId="0"/>
      <p:bldP spid="37" grpId="0"/>
      <p:bldP spid="39" grpId="0"/>
      <p:bldP spid="26" grpId="0"/>
      <p:bldP spid="2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Multi-Party E-Commerce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5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98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101" y="577711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596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I’d like the $40 Vest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901" y="4091668"/>
            <a:ext cx="268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Jimmy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1590" y="3725150"/>
            <a:ext cx="2557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Jimmy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my $40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9788" y="4603801"/>
            <a:ext cx="26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jimmy.com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 = 40</a:t>
            </a:r>
          </a:p>
          <a:p>
            <a:pPr marL="285750" indent="-285750">
              <a:buFontTx/>
              <a:buChar char="-"/>
            </a:pPr>
            <a:r>
              <a:rPr lang="en-US" dirty="0"/>
              <a:t>Paid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PayPal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113" y="5456893"/>
            <a:ext cx="1102102" cy="11021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 me $40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399261" y="3713257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885" y="4422586"/>
            <a:ext cx="26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PayPal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72758" y="3681510"/>
            <a:ext cx="1279811" cy="135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8895" y="3593600"/>
            <a:ext cx="240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Signature checks out.</a:t>
            </a:r>
          </a:p>
          <a:p>
            <a:r>
              <a:rPr lang="en-US" dirty="0"/>
              <a:t>Sending you your vest.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72758" y="1828800"/>
            <a:ext cx="381246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0282" y="132442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</p:spTree>
    <p:extLst>
      <p:ext uri="{BB962C8B-B14F-4D97-AF65-F5344CB8AC3E}">
        <p14:creationId xmlns:p14="http://schemas.microsoft.com/office/powerpoint/2010/main" val="8649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7" grpId="0"/>
      <p:bldP spid="27" grpId="1"/>
      <p:bldP spid="32" grpId="0"/>
      <p:bldP spid="32" grpId="1"/>
      <p:bldP spid="34" grpId="0"/>
      <p:bldP spid="26" grpId="0"/>
      <p:bldP spid="26" grpId="1"/>
      <p:bldP spid="29" grpId="0"/>
      <p:bldP spid="41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Multi-Party E-Commerce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9243"/>
            <a:ext cx="1240078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1905372" cy="110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67088"/>
            <a:ext cx="1240078" cy="178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1834" y="5780189"/>
            <a:ext cx="67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98" y="2882850"/>
            <a:ext cx="1359404" cy="4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495" y="2749029"/>
            <a:ext cx="2133600" cy="737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97644" y="3606278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032" y="3766933"/>
            <a:ext cx="21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I’d like the $40 Vest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03534" y="3616695"/>
            <a:ext cx="1577866" cy="158605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901" y="4091668"/>
            <a:ext cx="268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Jimmy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60052" y="34866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1590" y="3725150"/>
            <a:ext cx="2717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</a:t>
            </a:r>
          </a:p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id=123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dirty="0"/>
              <a:t>callback = jimmy.com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Eve’s Store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12452" y="36390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4852" y="37914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85226" y="429923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my $40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017252" y="3943821"/>
            <a:ext cx="840748" cy="10131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09788" y="4603801"/>
            <a:ext cx="260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Redirect to jimmy.com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 = 40</a:t>
            </a:r>
          </a:p>
          <a:p>
            <a:pPr marL="285750" indent="-285750">
              <a:buFontTx/>
              <a:buChar char="-"/>
            </a:pPr>
            <a:r>
              <a:rPr lang="en-US" dirty="0"/>
              <a:t>Paid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PayPal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6813" y="397457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 me $40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399261" y="3713257"/>
            <a:ext cx="1861573" cy="19748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6885" y="4422586"/>
            <a:ext cx="268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paypal.com/pay: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total=40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Signed by PayPal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72758" y="3681510"/>
            <a:ext cx="1279811" cy="135770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58895" y="3593600"/>
            <a:ext cx="240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Signature checks out.</a:t>
            </a:r>
          </a:p>
          <a:p>
            <a:r>
              <a:rPr lang="en-US" dirty="0"/>
              <a:t>Sending you your vest.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826" y="5458959"/>
            <a:ext cx="1219200" cy="1219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54" y="1569243"/>
            <a:ext cx="1240078" cy="178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914" y="2747304"/>
            <a:ext cx="2121417" cy="7333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064938" y="2447244"/>
            <a:ext cx="148039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0385" y="1414191"/>
            <a:ext cx="1403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 makes</a:t>
            </a:r>
          </a:p>
          <a:p>
            <a:r>
              <a:rPr lang="en-US" dirty="0"/>
              <a:t>store linked </a:t>
            </a:r>
          </a:p>
          <a:p>
            <a:r>
              <a:rPr lang="en-US" dirty="0"/>
              <a:t>to PayPal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078726" y="1981200"/>
            <a:ext cx="147447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60052" y="15288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$40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544" y="6180421"/>
            <a:ext cx="41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Wang, </a:t>
            </a:r>
            <a:r>
              <a:rPr lang="en-US" sz="1200" dirty="0" err="1"/>
              <a:t>Rui</a:t>
            </a:r>
            <a:r>
              <a:rPr lang="en-US" sz="1200" dirty="0"/>
              <a:t>, et al. "How to shop for free online--Security analysis of cashier-as-a-service based Web stores." </a:t>
            </a:r>
            <a:r>
              <a:rPr lang="en-US" sz="1200" i="1" dirty="0"/>
              <a:t>Security and Privacy (SP), 2011 IEEE Symposium on</a:t>
            </a:r>
            <a:r>
              <a:rPr lang="en-US" sz="1200" dirty="0"/>
              <a:t>. IEEE, 2011.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8229" y="1227578"/>
            <a:ext cx="840434" cy="8404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872" y="1211936"/>
            <a:ext cx="633816" cy="6338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5046" y="1298178"/>
            <a:ext cx="633816" cy="6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7" grpId="0"/>
      <p:bldP spid="27" grpId="1"/>
      <p:bldP spid="32" grpId="0"/>
      <p:bldP spid="32" grpId="1"/>
      <p:bldP spid="34" grpId="0"/>
      <p:bldP spid="26" grpId="0"/>
      <p:bldP spid="26" grpId="1"/>
      <p:bldP spid="29" grpId="0"/>
      <p:bldP spid="41" grpId="0"/>
      <p:bldP spid="23" grpId="0"/>
      <p:bldP spid="23" grpId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Sign-On: </a:t>
            </a:r>
            <a:r>
              <a:rPr lang="en-US" dirty="0" err="1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82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84" y="4986288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8" y="1768828"/>
            <a:ext cx="1240078" cy="17857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351819" y="3883829"/>
            <a:ext cx="1350722" cy="12298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228436" y="36727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0686" y="224634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60685" y="27594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7944" y="6116340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Alice</a:t>
            </a:r>
          </a:p>
        </p:txBody>
      </p:sp>
      <p:pic>
        <p:nvPicPr>
          <p:cNvPr id="10242" name="Picture 2" descr="Facebook Ch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82" y="2909176"/>
            <a:ext cx="783987" cy="8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Udacity Logo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1"/>
          <a:stretch/>
        </p:blipFill>
        <p:spPr bwMode="auto">
          <a:xfrm>
            <a:off x="1542424" y="2863227"/>
            <a:ext cx="1184205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4963" y="4103313"/>
            <a:ext cx="184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I’d like to sign in </a:t>
            </a:r>
          </a:p>
          <a:p>
            <a:r>
              <a:rPr lang="en-US" dirty="0"/>
              <a:t>with Facebook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87168" y="3793745"/>
            <a:ext cx="1114892" cy="1094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15590" y="3404347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Facebook</a:t>
            </a:r>
          </a:p>
          <a:p>
            <a:pPr algn="ctr"/>
            <a:r>
              <a:rPr lang="en-US" dirty="0"/>
              <a:t>(include callback URL)</a:t>
            </a:r>
          </a:p>
          <a:p>
            <a:pPr algn="ctr"/>
            <a:r>
              <a:rPr lang="en-US" dirty="0"/>
              <a:t>and identifier Z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 flipV="1">
            <a:off x="5380836" y="38251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05401" y="3833140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Give your permission </a:t>
            </a:r>
          </a:p>
          <a:p>
            <a:pPr algn="ctr"/>
            <a:r>
              <a:rPr lang="en-US" dirty="0"/>
              <a:t>to </a:t>
            </a:r>
            <a:r>
              <a:rPr lang="en-US" dirty="0" err="1"/>
              <a:t>Udacity</a:t>
            </a:r>
            <a:r>
              <a:rPr lang="en-US" dirty="0"/>
              <a:t>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5533236" y="39775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05680" y="4564978"/>
            <a:ext cx="64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Yeah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 flipV="1">
            <a:off x="5685636" y="4129922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6440" y="5082684"/>
            <a:ext cx="2762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OK. Here’s a special token “X”. Redirect to callback with identifier 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134526" y="4103862"/>
            <a:ext cx="1221558" cy="1107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5202" y="4813579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the token “X” </a:t>
            </a:r>
          </a:p>
          <a:p>
            <a:r>
              <a:rPr lang="en-US" dirty="0"/>
              <a:t>for user Z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8161" y="1794982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has token “X”? My secret is 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8014" y="13302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 secret: 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27180" y="237203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Alice. She has 5 friends.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2617" y="328522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callback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5191" y="1005890"/>
            <a:ext cx="26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linked to Alice’s session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22858" y="1068513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Knows </a:t>
            </a:r>
            <a:r>
              <a:rPr lang="en-US" dirty="0" err="1"/>
              <a:t>Udacity’s</a:t>
            </a:r>
            <a:r>
              <a:rPr lang="en-US" dirty="0"/>
              <a:t> </a:t>
            </a:r>
          </a:p>
          <a:p>
            <a:r>
              <a:rPr lang="en-US" dirty="0"/>
              <a:t>secret is Y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06859" y="1162298"/>
            <a:ext cx="3543139" cy="44637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Z is authenticated as Alice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70845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OAuth</a:t>
            </a:r>
            <a:r>
              <a:rPr lang="en-US" dirty="0"/>
              <a:t> Security Advisory: 2009.1</a:t>
            </a:r>
          </a:p>
        </p:txBody>
      </p:sp>
    </p:spTree>
    <p:extLst>
      <p:ext uri="{BB962C8B-B14F-4D97-AF65-F5344CB8AC3E}">
        <p14:creationId xmlns:p14="http://schemas.microsoft.com/office/powerpoint/2010/main" val="5483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  <p:bldP spid="28" grpId="0"/>
      <p:bldP spid="28" grpId="1"/>
      <p:bldP spid="25" grpId="0"/>
      <p:bldP spid="25" grpId="1"/>
      <p:bldP spid="26" grpId="0"/>
      <p:bldP spid="33" grpId="0"/>
      <p:bldP spid="34" grpId="0"/>
      <p:bldP spid="38" grpId="0"/>
      <p:bldP spid="36" grpId="0"/>
      <p:bldP spid="39" grpId="0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Sign-On: </a:t>
            </a:r>
            <a:r>
              <a:rPr lang="en-US" dirty="0" err="1"/>
              <a:t>OAuth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828"/>
            <a:ext cx="1240078" cy="178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36" y="4996764"/>
            <a:ext cx="1905372" cy="1109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98" y="1768828"/>
            <a:ext cx="1240078" cy="17857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16101" y="3780330"/>
            <a:ext cx="616152" cy="1140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21999" y="3634622"/>
            <a:ext cx="487537" cy="12618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60686" y="224634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60685" y="2759428"/>
            <a:ext cx="33449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1778" y="6105862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Alice</a:t>
            </a:r>
          </a:p>
        </p:txBody>
      </p:sp>
      <p:pic>
        <p:nvPicPr>
          <p:cNvPr id="10242" name="Picture 2" descr="Facebook Chan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82" y="2909176"/>
            <a:ext cx="783987" cy="8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Udacity Logo.sv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1"/>
          <a:stretch/>
        </p:blipFill>
        <p:spPr bwMode="auto">
          <a:xfrm>
            <a:off x="1542424" y="2863227"/>
            <a:ext cx="1184205" cy="9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4976" y="3889148"/>
            <a:ext cx="1385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I’d like to </a:t>
            </a:r>
          </a:p>
          <a:p>
            <a:r>
              <a:rPr lang="en-US" dirty="0"/>
              <a:t>sign in with </a:t>
            </a:r>
          </a:p>
          <a:p>
            <a:r>
              <a:rPr lang="en-US" dirty="0"/>
              <a:t>Facebook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95118" y="3652217"/>
            <a:ext cx="621998" cy="1066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13535" y="3826314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Facebook</a:t>
            </a:r>
          </a:p>
          <a:p>
            <a:pPr algn="ctr"/>
            <a:r>
              <a:rPr lang="en-US" dirty="0"/>
              <a:t>(include callback URL)</a:t>
            </a:r>
          </a:p>
          <a:p>
            <a:pPr algn="ctr"/>
            <a:r>
              <a:rPr lang="en-US" dirty="0"/>
              <a:t>and identifier Z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142836" y="3787022"/>
            <a:ext cx="419100" cy="11432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15133" y="3793745"/>
            <a:ext cx="23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Give your permission </a:t>
            </a:r>
          </a:p>
          <a:p>
            <a:pPr algn="ctr"/>
            <a:r>
              <a:rPr lang="en-US" dirty="0"/>
              <a:t>to </a:t>
            </a:r>
            <a:r>
              <a:rPr lang="en-US" dirty="0" err="1"/>
              <a:t>Udacity</a:t>
            </a:r>
            <a:r>
              <a:rPr lang="en-US" dirty="0"/>
              <a:t>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02604" y="3837002"/>
            <a:ext cx="440826" cy="1079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23017" y="4383059"/>
            <a:ext cx="170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Huh? Whatever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505401" y="3951642"/>
            <a:ext cx="424807" cy="10773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57613" y="4736757"/>
            <a:ext cx="1973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OK. Here’s a special token “X”. Redirect to callback with identifier 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636360" y="3672614"/>
            <a:ext cx="2968171" cy="1424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69608" y="3265392"/>
            <a:ext cx="219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Here’s the token “X” </a:t>
            </a:r>
          </a:p>
          <a:p>
            <a:r>
              <a:rPr lang="en-US" dirty="0"/>
              <a:t>for user Z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8161" y="1794982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has token “X”? My secret is 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8014" y="1330218"/>
            <a:ext cx="20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 secret: 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27180" y="237203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Alice. She has 5 friends.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2617" y="328522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callback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5191" y="1005890"/>
            <a:ext cx="267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linked to </a:t>
            </a:r>
            <a:r>
              <a:rPr lang="en-US" b="1" dirty="0"/>
              <a:t>Eve</a:t>
            </a:r>
            <a:r>
              <a:rPr lang="en-US" dirty="0"/>
              <a:t>’s session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22858" y="1068513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Knows </a:t>
            </a:r>
            <a:r>
              <a:rPr lang="en-US" dirty="0" err="1"/>
              <a:t>Udacity’s</a:t>
            </a:r>
            <a:r>
              <a:rPr lang="en-US" dirty="0"/>
              <a:t> </a:t>
            </a:r>
          </a:p>
          <a:p>
            <a:r>
              <a:rPr lang="en-US" dirty="0"/>
              <a:t>secret is Y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06859" y="1162298"/>
            <a:ext cx="3543139" cy="44637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Eve is authenticated as Alice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92" y="4996765"/>
            <a:ext cx="1905372" cy="11090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13535" y="6104786"/>
            <a:ext cx="67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2749" y="5551312"/>
            <a:ext cx="1222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Hey Alice! </a:t>
            </a:r>
          </a:p>
          <a:p>
            <a:r>
              <a:rPr lang="en-US" dirty="0"/>
              <a:t>Check out </a:t>
            </a:r>
          </a:p>
          <a:p>
            <a:r>
              <a:rPr lang="en-US" dirty="0"/>
              <a:t>this URL!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08501" y="5475421"/>
            <a:ext cx="16493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0057" y="2794763"/>
            <a:ext cx="8153400" cy="118563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Type of </a:t>
            </a:r>
            <a:r>
              <a:rPr lang="en-US" sz="2800" i="1" u="sng" dirty="0">
                <a:solidFill>
                  <a:schemeClr val="bg1"/>
                </a:solidFill>
              </a:rPr>
              <a:t>Session Fixation</a:t>
            </a:r>
            <a:r>
              <a:rPr lang="en-US" sz="2800" dirty="0">
                <a:solidFill>
                  <a:schemeClr val="bg1"/>
                </a:solidFill>
              </a:rPr>
              <a:t> Attack – Fixed in </a:t>
            </a:r>
            <a:r>
              <a:rPr lang="en-US" sz="2800" dirty="0" err="1">
                <a:solidFill>
                  <a:schemeClr val="bg1"/>
                </a:solidFill>
              </a:rPr>
              <a:t>OAuth</a:t>
            </a:r>
            <a:r>
              <a:rPr lang="en-US" sz="2800" dirty="0">
                <a:solidFill>
                  <a:schemeClr val="bg1"/>
                </a:solidFill>
              </a:rPr>
              <a:t> 2.0</a:t>
            </a:r>
            <a:endParaRPr lang="en-US" sz="2800" i="1" u="sng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470845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OAuth</a:t>
            </a:r>
            <a:r>
              <a:rPr lang="en-US" dirty="0"/>
              <a:t> Security Advisory: 2009.1</a:t>
            </a:r>
          </a:p>
        </p:txBody>
      </p:sp>
    </p:spTree>
    <p:extLst>
      <p:ext uri="{BB962C8B-B14F-4D97-AF65-F5344CB8AC3E}">
        <p14:creationId xmlns:p14="http://schemas.microsoft.com/office/powerpoint/2010/main" val="23328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4" grpId="1"/>
      <p:bldP spid="28" grpId="0"/>
      <p:bldP spid="28" grpId="1"/>
      <p:bldP spid="25" grpId="0"/>
      <p:bldP spid="25" grpId="1"/>
      <p:bldP spid="26" grpId="0"/>
      <p:bldP spid="33" grpId="0"/>
      <p:bldP spid="34" grpId="0"/>
      <p:bldP spid="38" grpId="0"/>
      <p:bldP spid="36" grpId="0"/>
      <p:bldP spid="39" grpId="0"/>
      <p:bldP spid="44" grpId="0" animBg="1"/>
      <p:bldP spid="22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79"/>
            <a:ext cx="8229600" cy="1143000"/>
          </a:xfrm>
        </p:spPr>
        <p:txBody>
          <a:bodyPr/>
          <a:lstStyle/>
          <a:p>
            <a:r>
              <a:rPr lang="en-US" dirty="0"/>
              <a:t>CSS History Probing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186"/>
          <a:stretch/>
        </p:blipFill>
        <p:spPr>
          <a:xfrm>
            <a:off x="457200" y="1600200"/>
            <a:ext cx="4038600" cy="510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18593"/>
            <a:ext cx="3521096" cy="3666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54" y="2317531"/>
            <a:ext cx="3668346" cy="26960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5867400"/>
            <a:ext cx="809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Weinberg, Zachary, et al. "I still know what you visited last summer: Leaking browsing history via user interaction and side channel attacks." </a:t>
            </a:r>
            <a:r>
              <a:rPr lang="en-US" i="1" dirty="0"/>
              <a:t>Security and Privacy (SP), 2011 IEEE Symposium on</a:t>
            </a:r>
            <a:r>
              <a:rPr lang="en-US" dirty="0"/>
              <a:t>. IEEE, 2011.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4922838"/>
            <a:ext cx="29718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Work done at CMU!</a:t>
            </a:r>
          </a:p>
        </p:txBody>
      </p:sp>
    </p:spTree>
    <p:extLst>
      <p:ext uri="{BB962C8B-B14F-4D97-AF65-F5344CB8AC3E}">
        <p14:creationId xmlns:p14="http://schemas.microsoft.com/office/powerpoint/2010/main" val="38956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55" y="1770511"/>
            <a:ext cx="3421994" cy="1117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41" y="1232658"/>
            <a:ext cx="4672959" cy="537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1" y="1939250"/>
            <a:ext cx="4354460" cy="5688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0240" y="3056467"/>
            <a:ext cx="8191869" cy="641221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Like button knows about your Facebook session!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40" y="4014317"/>
            <a:ext cx="8069739" cy="24384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683188" y="4298647"/>
            <a:ext cx="838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112645" y="5215495"/>
            <a:ext cx="2667000" cy="1237221"/>
          </a:xfrm>
          <a:prstGeom prst="wedgeRoundRectCallout">
            <a:avLst>
              <a:gd name="adj1" fmla="val -44134"/>
              <a:gd name="adj2" fmla="val -96078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Appears in “</a:t>
            </a:r>
            <a:r>
              <a:rPr lang="en-US" sz="2000" dirty="0" err="1">
                <a:solidFill>
                  <a:schemeClr val="bg1"/>
                </a:solidFill>
              </a:rPr>
              <a:t>Mashup</a:t>
            </a:r>
            <a:r>
              <a:rPr lang="en-US" sz="2000" dirty="0">
                <a:solidFill>
                  <a:schemeClr val="bg1"/>
                </a:solidFill>
              </a:rPr>
              <a:t>” with content from other domains</a:t>
            </a:r>
          </a:p>
        </p:txBody>
      </p:sp>
    </p:spTree>
    <p:extLst>
      <p:ext uri="{BB962C8B-B14F-4D97-AF65-F5344CB8AC3E}">
        <p14:creationId xmlns:p14="http://schemas.microsoft.com/office/powerpoint/2010/main" val="10258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1"/>
            <a:ext cx="8229600" cy="236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Like Button Requirements:</a:t>
            </a:r>
          </a:p>
          <a:p>
            <a:r>
              <a:rPr lang="en-US" sz="2400" dirty="0"/>
              <a:t>Needs to access cookie for domain facebook.com</a:t>
            </a:r>
          </a:p>
          <a:p>
            <a:r>
              <a:rPr lang="en-US" sz="2400" dirty="0"/>
              <a:t>Can be deployed on domains other than facebook.com</a:t>
            </a:r>
          </a:p>
          <a:p>
            <a:r>
              <a:rPr lang="en-US" sz="2400" dirty="0"/>
              <a:t>Other scripts on the page should not be able to click Like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://chrisblattman.com/files/2011/07/facebook_like_button_big1-300x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76374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715000"/>
            <a:ext cx="8001000" cy="77787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need to </a:t>
            </a:r>
            <a:r>
              <a:rPr lang="en-US" sz="2400" i="1" dirty="0">
                <a:solidFill>
                  <a:schemeClr val="bg1"/>
                </a:solidFill>
              </a:rPr>
              <a:t>isolate</a:t>
            </a:r>
            <a:r>
              <a:rPr lang="en-US" sz="2400" dirty="0">
                <a:solidFill>
                  <a:schemeClr val="bg1"/>
                </a:solidFill>
              </a:rPr>
              <a:t> the Like button from the rest of the page</a:t>
            </a:r>
          </a:p>
        </p:txBody>
      </p:sp>
    </p:spTree>
    <p:extLst>
      <p:ext uri="{BB962C8B-B14F-4D97-AF65-F5344CB8AC3E}">
        <p14:creationId xmlns:p14="http://schemas.microsoft.com/office/powerpoint/2010/main" val="449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18" y="1143000"/>
            <a:ext cx="4088365" cy="2533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4897120" y="1159961"/>
            <a:ext cx="329184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Parent page</a:t>
            </a:r>
          </a:p>
        </p:txBody>
      </p:sp>
      <p:sp>
        <p:nvSpPr>
          <p:cNvPr id="7" name="Left Arrow 6"/>
          <p:cNvSpPr/>
          <p:nvPr/>
        </p:nvSpPr>
        <p:spPr>
          <a:xfrm>
            <a:off x="4419600" y="2250440"/>
            <a:ext cx="376936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Embedded page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8" y="3962400"/>
            <a:ext cx="4088365" cy="2627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4389120" y="4978216"/>
            <a:ext cx="3769360" cy="914400"/>
          </a:xfrm>
          <a:prstGeom prst="leftArrow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Any page can be embedded</a:t>
            </a:r>
          </a:p>
        </p:txBody>
      </p:sp>
    </p:spTree>
    <p:extLst>
      <p:ext uri="{BB962C8B-B14F-4D97-AF65-F5344CB8AC3E}">
        <p14:creationId xmlns:p14="http://schemas.microsoft.com/office/powerpoint/2010/main" val="28819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094492" cy="2537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35" y="1422401"/>
            <a:ext cx="3986765" cy="25624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971800" y="167640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2800" y="166370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69200" y="162306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950200" y="1610360"/>
            <a:ext cx="0" cy="1039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4049145"/>
            <a:ext cx="409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Pages share same domain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3835" y="4053486"/>
            <a:ext cx="398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Pages do not share same domain</a:t>
            </a:r>
          </a:p>
        </p:txBody>
      </p:sp>
      <p:sp>
        <p:nvSpPr>
          <p:cNvPr id="19" name="Multiply 18"/>
          <p:cNvSpPr/>
          <p:nvPr/>
        </p:nvSpPr>
        <p:spPr>
          <a:xfrm>
            <a:off x="7010412" y="1610360"/>
            <a:ext cx="1468108" cy="986599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953000"/>
            <a:ext cx="7620000" cy="1328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i="1" u="sng" dirty="0"/>
              <a:t>same-origin policy</a:t>
            </a:r>
            <a:r>
              <a:rPr lang="en-US" sz="2400" dirty="0"/>
              <a:t> states that the DOM from one domain should not be able to access the DOM from a different domain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77238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“Like” button 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0" y="1295400"/>
            <a:ext cx="8069739" cy="2438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791200" y="1828801"/>
            <a:ext cx="0" cy="236219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314" y="3242310"/>
            <a:ext cx="8205486" cy="163449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iframe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id="f5b9bb75c" name="f2f3fdd398" scrolling="no" title="Like this content on Facebook." class="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fb_ltr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="http://www.facebook.com/plugins/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like.php?api_key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=116656161708917..." style="border: none; overflow: hidden; height: 20px; width: 80px;"&gt;&lt;/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iframe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1314" y="5147309"/>
            <a:ext cx="8205486" cy="1143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same-origin policy prevents the host from clicking the button and from checking if it’s clicked</a:t>
            </a:r>
          </a:p>
        </p:txBody>
      </p:sp>
    </p:spTree>
    <p:extLst>
      <p:ext uri="{BB962C8B-B14F-4D97-AF65-F5344CB8AC3E}">
        <p14:creationId xmlns:p14="http://schemas.microsoft.com/office/powerpoint/2010/main" val="28137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97280" y="1538468"/>
            <a:ext cx="6934200" cy="1524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same-origin policy prevents malicious sites from clicking their own “Like” button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1180" y="3378581"/>
            <a:ext cx="5486400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if the site can trick you into clicking it yourself?</a:t>
            </a:r>
          </a:p>
        </p:txBody>
      </p:sp>
    </p:spTree>
    <p:extLst>
      <p:ext uri="{BB962C8B-B14F-4D97-AF65-F5344CB8AC3E}">
        <p14:creationId xmlns:p14="http://schemas.microsoft.com/office/powerpoint/2010/main" val="2646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>
          <a:miter lim="800000"/>
        </a:ln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57150"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7454</TotalTime>
  <Words>2004</Words>
  <Application>Microsoft Office PowerPoint</Application>
  <PresentationFormat>On-screen Show (4:3)</PresentationFormat>
  <Paragraphs>301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Consolas</vt:lpstr>
      <vt:lpstr>template</vt:lpstr>
      <vt:lpstr>Malicious Servers and Browser Security</vt:lpstr>
      <vt:lpstr>CSS History Probing</vt:lpstr>
      <vt:lpstr>CSS History Probing</vt:lpstr>
      <vt:lpstr>How does the “Like” button work?</vt:lpstr>
      <vt:lpstr>How does the “Like” button work?</vt:lpstr>
      <vt:lpstr>IFrames</vt:lpstr>
      <vt:lpstr>IFrames</vt:lpstr>
      <vt:lpstr>How does the “Like” button work?</vt:lpstr>
      <vt:lpstr>PowerPoint Presentation</vt:lpstr>
      <vt:lpstr>Clickjacking</vt:lpstr>
      <vt:lpstr>Clickjacking </vt:lpstr>
      <vt:lpstr>Clickjacking </vt:lpstr>
      <vt:lpstr>Advanced Clickjacking</vt:lpstr>
      <vt:lpstr>Clickjacking - Mitigation</vt:lpstr>
      <vt:lpstr>Using Frames for Evil</vt:lpstr>
      <vt:lpstr>Framebusting</vt:lpstr>
      <vt:lpstr>PowerPoint Presentation</vt:lpstr>
      <vt:lpstr>Framebusting is Complicated</vt:lpstr>
      <vt:lpstr>Framebusting is Complicated</vt:lpstr>
      <vt:lpstr>PowerPoint Presentation</vt:lpstr>
      <vt:lpstr>Multi-Party Web Applications</vt:lpstr>
      <vt:lpstr>PowerPoint Presentation</vt:lpstr>
      <vt:lpstr>PowerPoint Presentation</vt:lpstr>
      <vt:lpstr>Multi-Party E-Commerce Applications</vt:lpstr>
      <vt:lpstr>Multi-Party E-Commerce Applications</vt:lpstr>
      <vt:lpstr>Multi-Party E-Commerce Applications</vt:lpstr>
      <vt:lpstr>Multi-Party E-Commerce Applications</vt:lpstr>
      <vt:lpstr>Single Sign-On: OAuth</vt:lpstr>
      <vt:lpstr>Single Sign-On: OAuth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EMMY WAHYUNINGTYAS</cp:lastModifiedBy>
  <cp:revision>1459</cp:revision>
  <cp:lastPrinted>2012-09-29T01:49:14Z</cp:lastPrinted>
  <dcterms:created xsi:type="dcterms:W3CDTF">2011-11-02T18:57:24Z</dcterms:created>
  <dcterms:modified xsi:type="dcterms:W3CDTF">2023-12-21T11:52:53Z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