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21"/>
    <p:sldId id="257" r:id="rId22"/>
    <p:sldId id="258" r:id="rId23"/>
    <p:sldId id="259" r:id="rId24"/>
    <p:sldId id="260" r:id="rId25"/>
    <p:sldId id="261" r:id="rId26"/>
    <p:sldId id="262" r:id="rId27"/>
    <p:sldId id="263" r:id="rId28"/>
    <p:sldId id="264" r:id="rId29"/>
    <p:sldId id="265" r:id="rId30"/>
    <p:sldId id="266" r:id="rId31"/>
    <p:sldId id="267" r:id="rId32"/>
    <p:sldId id="268" r:id="rId33"/>
    <p:sldId id="269" r:id="rId34"/>
  </p:sldIdLst>
  <p:sldSz cx="9753600" cy="73152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Just Another Hand" charset="1" panose="02000506000000020003"/>
      <p:regular r:id="rId10"/>
    </p:embeddedFont>
    <p:embeddedFont>
      <p:font typeface="Mali" charset="1" panose="00000500000000000000"/>
      <p:regular r:id="rId11"/>
    </p:embeddedFont>
    <p:embeddedFont>
      <p:font typeface="Mali Bold" charset="1" panose="00000800000000000000"/>
      <p:regular r:id="rId12"/>
    </p:embeddedFont>
    <p:embeddedFont>
      <p:font typeface="Mali Italics" charset="1" panose="00000500000000000000"/>
      <p:regular r:id="rId13"/>
    </p:embeddedFont>
    <p:embeddedFont>
      <p:font typeface="Mali Bold Italics" charset="1" panose="00000800000000000000"/>
      <p:regular r:id="rId14"/>
    </p:embeddedFont>
    <p:embeddedFont>
      <p:font typeface="Mali Extra-Light" charset="1" panose="00000300000000000000"/>
      <p:regular r:id="rId15"/>
    </p:embeddedFont>
    <p:embeddedFont>
      <p:font typeface="Mali Extra-Light Italics" charset="1" panose="00000300000000000000"/>
      <p:regular r:id="rId16"/>
    </p:embeddedFont>
    <p:embeddedFont>
      <p:font typeface="Mali Medium" charset="1" panose="00000600000000000000"/>
      <p:regular r:id="rId17"/>
    </p:embeddedFont>
    <p:embeddedFont>
      <p:font typeface="Mali Medium Italics" charset="1" panose="00000600000000000000"/>
      <p:regular r:id="rId18"/>
    </p:embeddedFont>
    <p:embeddedFont>
      <p:font typeface="More Sugar" charset="1" panose="00000000000000000000"/>
      <p:regular r:id="rId19"/>
    </p:embeddedFont>
    <p:embeddedFont>
      <p:font typeface="More Sugar Thin" charset="1" panose="0000000000000000000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slides/slide1.xml" Type="http://schemas.openxmlformats.org/officeDocument/2006/relationships/slide"/><Relationship Id="rId22" Target="slides/slide2.xml" Type="http://schemas.openxmlformats.org/officeDocument/2006/relationships/slide"/><Relationship Id="rId23" Target="slides/slide3.xml" Type="http://schemas.openxmlformats.org/officeDocument/2006/relationships/slide"/><Relationship Id="rId24" Target="slides/slide4.xml" Type="http://schemas.openxmlformats.org/officeDocument/2006/relationships/slide"/><Relationship Id="rId25" Target="slides/slide5.xml" Type="http://schemas.openxmlformats.org/officeDocument/2006/relationships/slide"/><Relationship Id="rId26" Target="slides/slide6.xml" Type="http://schemas.openxmlformats.org/officeDocument/2006/relationships/slide"/><Relationship Id="rId27" Target="slides/slide7.xml" Type="http://schemas.openxmlformats.org/officeDocument/2006/relationships/slide"/><Relationship Id="rId28" Target="slides/slide8.xml" Type="http://schemas.openxmlformats.org/officeDocument/2006/relationships/slide"/><Relationship Id="rId29" Target="slides/slide9.xml" Type="http://schemas.openxmlformats.org/officeDocument/2006/relationships/slide"/><Relationship Id="rId3" Target="viewProps.xml" Type="http://schemas.openxmlformats.org/officeDocument/2006/relationships/viewProps"/><Relationship Id="rId30" Target="slides/slide10.xml" Type="http://schemas.openxmlformats.org/officeDocument/2006/relationships/slide"/><Relationship Id="rId31" Target="slides/slide11.xml" Type="http://schemas.openxmlformats.org/officeDocument/2006/relationships/slide"/><Relationship Id="rId32" Target="slides/slide12.xml" Type="http://schemas.openxmlformats.org/officeDocument/2006/relationships/slide"/><Relationship Id="rId33" Target="slides/slide13.xml" Type="http://schemas.openxmlformats.org/officeDocument/2006/relationships/slide"/><Relationship Id="rId34" Target="slides/slide14.xml" Type="http://schemas.openxmlformats.org/officeDocument/2006/relationships/slide"/><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png" Type="http://schemas.openxmlformats.org/officeDocument/2006/relationships/image"/><Relationship Id="rId14" Target="../media/image1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0.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1.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1.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2.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3.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1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34.png" Type="http://schemas.openxmlformats.org/officeDocument/2006/relationships/image"/><Relationship Id="rId7" Target="../media/image35.svg" Type="http://schemas.openxmlformats.org/officeDocument/2006/relationships/image"/><Relationship Id="rId8" Target="../media/image36.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0.png" Type="http://schemas.openxmlformats.org/officeDocument/2006/relationships/image"/><Relationship Id="rId11" Target="../media/image21.svg" Type="http://schemas.openxmlformats.org/officeDocument/2006/relationships/image"/><Relationship Id="rId12" Target="../media/image22.png" Type="http://schemas.openxmlformats.org/officeDocument/2006/relationships/image"/><Relationship Id="rId13" Target="../media/image23.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 Id="rId9" Target="../media/image19.sv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8.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_rels/slide9.xml.rels><?xml version="1.0" encoding="UTF-8" standalone="no"?><Relationships xmlns="http://schemas.openxmlformats.org/package/2006/relationships"><Relationship Id="rId1" Target="../slideLayouts/slideLayout7.xml" Type="http://schemas.openxmlformats.org/officeDocument/2006/relationships/slideLayout"/><Relationship Id="rId10" Target="../media/image29.pn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20.png" Type="http://schemas.openxmlformats.org/officeDocument/2006/relationships/image"/><Relationship Id="rId7" Target="../media/image21.svg" Type="http://schemas.openxmlformats.org/officeDocument/2006/relationships/image"/><Relationship Id="rId8" Target="../media/image26.png" Type="http://schemas.openxmlformats.org/officeDocument/2006/relationships/image"/><Relationship Id="rId9" Target="../media/image27.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9567610">
            <a:off x="-858344" y="-1330189"/>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852975">
            <a:off x="5891351" y="500092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5400000">
            <a:off x="2369159" y="345120"/>
            <a:ext cx="4885495" cy="6749695"/>
            <a:chOff x="0" y="0"/>
            <a:chExt cx="5180262" cy="7156940"/>
          </a:xfrm>
        </p:grpSpPr>
        <p:sp>
          <p:nvSpPr>
            <p:cNvPr name="Freeform 5" id="5"/>
            <p:cNvSpPr/>
            <p:nvPr/>
          </p:nvSpPr>
          <p:spPr>
            <a:xfrm flipH="false" flipV="false" rot="0">
              <a:off x="-9098" y="-6509"/>
              <a:ext cx="5194593" cy="7188994"/>
            </a:xfrm>
            <a:custGeom>
              <a:avLst/>
              <a:gdLst/>
              <a:ahLst/>
              <a:cxnLst/>
              <a:rect r="r" b="b" t="t" l="l"/>
              <a:pathLst>
                <a:path h="7188994" w="5194593">
                  <a:moveTo>
                    <a:pt x="63030" y="6595440"/>
                  </a:moveTo>
                  <a:cubicBezTo>
                    <a:pt x="63030" y="6595440"/>
                    <a:pt x="0" y="6348876"/>
                    <a:pt x="10218" y="1214762"/>
                  </a:cubicBezTo>
                  <a:cubicBezTo>
                    <a:pt x="18651" y="990971"/>
                    <a:pt x="65033" y="645332"/>
                    <a:pt x="65033" y="645332"/>
                  </a:cubicBezTo>
                  <a:cubicBezTo>
                    <a:pt x="82233" y="502466"/>
                    <a:pt x="56685" y="337866"/>
                    <a:pt x="181385" y="223925"/>
                  </a:cubicBezTo>
                  <a:cubicBezTo>
                    <a:pt x="346794" y="72788"/>
                    <a:pt x="621643" y="0"/>
                    <a:pt x="4301520" y="6965"/>
                  </a:cubicBezTo>
                  <a:cubicBezTo>
                    <a:pt x="4518268" y="16819"/>
                    <a:pt x="4722583" y="36481"/>
                    <a:pt x="4856771" y="101690"/>
                  </a:cubicBezTo>
                  <a:cubicBezTo>
                    <a:pt x="5112817" y="226120"/>
                    <a:pt x="5194593" y="459160"/>
                    <a:pt x="5189105" y="704684"/>
                  </a:cubicBezTo>
                  <a:cubicBezTo>
                    <a:pt x="5189105" y="704684"/>
                    <a:pt x="5145817" y="1013073"/>
                    <a:pt x="5153250" y="1248607"/>
                  </a:cubicBezTo>
                  <a:cubicBezTo>
                    <a:pt x="5160374" y="6337242"/>
                    <a:pt x="5167530" y="6532844"/>
                    <a:pt x="5167530" y="6532844"/>
                  </a:cubicBezTo>
                  <a:cubicBezTo>
                    <a:pt x="5150849" y="6748577"/>
                    <a:pt x="5036205" y="6959188"/>
                    <a:pt x="4839336" y="7070813"/>
                  </a:cubicBezTo>
                  <a:cubicBezTo>
                    <a:pt x="4688984" y="7156061"/>
                    <a:pt x="4490953" y="7171158"/>
                    <a:pt x="3564545" y="7160417"/>
                  </a:cubicBezTo>
                  <a:cubicBezTo>
                    <a:pt x="645952" y="7155140"/>
                    <a:pt x="384604" y="7188994"/>
                    <a:pt x="254278" y="7079835"/>
                  </a:cubicBezTo>
                  <a:cubicBezTo>
                    <a:pt x="145767" y="6988951"/>
                    <a:pt x="81795" y="6795639"/>
                    <a:pt x="63030" y="6595440"/>
                  </a:cubicBezTo>
                  <a:close/>
                </a:path>
              </a:pathLst>
            </a:custGeom>
            <a:solidFill>
              <a:srgbClr val="EDBA35"/>
            </a:solidFill>
          </p:spPr>
        </p:sp>
      </p:grpSp>
      <p:grpSp>
        <p:nvGrpSpPr>
          <p:cNvPr name="Group 6" id="6"/>
          <p:cNvGrpSpPr/>
          <p:nvPr/>
        </p:nvGrpSpPr>
        <p:grpSpPr>
          <a:xfrm rot="5400000">
            <a:off x="2474918" y="526189"/>
            <a:ext cx="4673976" cy="6387557"/>
            <a:chOff x="0" y="0"/>
            <a:chExt cx="5097098" cy="6965804"/>
          </a:xfrm>
        </p:grpSpPr>
        <p:sp>
          <p:nvSpPr>
            <p:cNvPr name="Freeform 7" id="7"/>
            <p:cNvSpPr/>
            <p:nvPr/>
          </p:nvSpPr>
          <p:spPr>
            <a:xfrm flipH="false" flipV="false" rot="0">
              <a:off x="-9098" y="-6509"/>
              <a:ext cx="5111428" cy="6997857"/>
            </a:xfrm>
            <a:custGeom>
              <a:avLst/>
              <a:gdLst/>
              <a:ahLst/>
              <a:cxnLst/>
              <a:rect r="r" b="b" t="t" l="l"/>
              <a:pathLst>
                <a:path h="6997857" w="5111428">
                  <a:moveTo>
                    <a:pt x="63030" y="6404304"/>
                  </a:moveTo>
                  <a:cubicBezTo>
                    <a:pt x="63030" y="6404304"/>
                    <a:pt x="0" y="6157740"/>
                    <a:pt x="10218" y="1214762"/>
                  </a:cubicBezTo>
                  <a:cubicBezTo>
                    <a:pt x="18651" y="990971"/>
                    <a:pt x="65033" y="645332"/>
                    <a:pt x="65033" y="645332"/>
                  </a:cubicBezTo>
                  <a:cubicBezTo>
                    <a:pt x="82233" y="502466"/>
                    <a:pt x="56685" y="337866"/>
                    <a:pt x="181385" y="223925"/>
                  </a:cubicBezTo>
                  <a:cubicBezTo>
                    <a:pt x="346794" y="72788"/>
                    <a:pt x="621643" y="0"/>
                    <a:pt x="4218355" y="6965"/>
                  </a:cubicBezTo>
                  <a:cubicBezTo>
                    <a:pt x="4435103" y="16819"/>
                    <a:pt x="4639418" y="36481"/>
                    <a:pt x="4773607" y="101690"/>
                  </a:cubicBezTo>
                  <a:cubicBezTo>
                    <a:pt x="5029653" y="226120"/>
                    <a:pt x="5111428" y="459160"/>
                    <a:pt x="5105940" y="704684"/>
                  </a:cubicBezTo>
                  <a:cubicBezTo>
                    <a:pt x="5105940" y="704684"/>
                    <a:pt x="5062652" y="1013073"/>
                    <a:pt x="5070086" y="1248607"/>
                  </a:cubicBezTo>
                  <a:cubicBezTo>
                    <a:pt x="5077209" y="6146105"/>
                    <a:pt x="5084366" y="6341708"/>
                    <a:pt x="5084366" y="6341708"/>
                  </a:cubicBezTo>
                  <a:cubicBezTo>
                    <a:pt x="5067684" y="6557440"/>
                    <a:pt x="4953040" y="6768052"/>
                    <a:pt x="4756171" y="6879676"/>
                  </a:cubicBezTo>
                  <a:cubicBezTo>
                    <a:pt x="4605819" y="6964925"/>
                    <a:pt x="4407788" y="6980023"/>
                    <a:pt x="3498312" y="6969281"/>
                  </a:cubicBezTo>
                  <a:cubicBezTo>
                    <a:pt x="645952" y="6964004"/>
                    <a:pt x="384604" y="6997857"/>
                    <a:pt x="254278" y="6888700"/>
                  </a:cubicBezTo>
                  <a:cubicBezTo>
                    <a:pt x="145767" y="6797815"/>
                    <a:pt x="81795" y="6604503"/>
                    <a:pt x="63030" y="6404304"/>
                  </a:cubicBezTo>
                  <a:close/>
                </a:path>
              </a:pathLst>
            </a:custGeom>
            <a:solidFill>
              <a:srgbClr val="FFFAEB"/>
            </a:solidFill>
          </p:spPr>
        </p:sp>
      </p:grpSp>
      <p:sp>
        <p:nvSpPr>
          <p:cNvPr name="TextBox 8" id="8"/>
          <p:cNvSpPr txBox="true"/>
          <p:nvPr/>
        </p:nvSpPr>
        <p:spPr>
          <a:xfrm rot="0">
            <a:off x="1776901" y="2201635"/>
            <a:ext cx="6199798" cy="4192731"/>
          </a:xfrm>
          <a:prstGeom prst="rect">
            <a:avLst/>
          </a:prstGeom>
        </p:spPr>
        <p:txBody>
          <a:bodyPr anchor="t" rtlCol="false" tIns="0" lIns="0" bIns="0" rIns="0">
            <a:spAutoFit/>
          </a:bodyPr>
          <a:lstStyle/>
          <a:p>
            <a:pPr algn="ctr">
              <a:lnSpc>
                <a:spcPts val="10836"/>
              </a:lnSpc>
            </a:pPr>
            <a:r>
              <a:rPr lang="en-US" sz="10729">
                <a:solidFill>
                  <a:srgbClr val="000000"/>
                </a:solidFill>
                <a:latin typeface="Just Another Hand"/>
              </a:rPr>
              <a:t>KONSEP PEMROGRAMAN WEB</a:t>
            </a:r>
          </a:p>
        </p:txBody>
      </p:sp>
      <p:sp>
        <p:nvSpPr>
          <p:cNvPr name="Freeform 9" id="9"/>
          <p:cNvSpPr/>
          <p:nvPr/>
        </p:nvSpPr>
        <p:spPr>
          <a:xfrm flipH="false" flipV="false" rot="300383">
            <a:off x="536251" y="3669253"/>
            <a:ext cx="282585" cy="354845"/>
          </a:xfrm>
          <a:custGeom>
            <a:avLst/>
            <a:gdLst/>
            <a:ahLst/>
            <a:cxnLst/>
            <a:rect r="r" b="b" t="t" l="l"/>
            <a:pathLst>
              <a:path h="354845" w="282585">
                <a:moveTo>
                  <a:pt x="0" y="0"/>
                </a:moveTo>
                <a:lnTo>
                  <a:pt x="282585" y="0"/>
                </a:lnTo>
                <a:lnTo>
                  <a:pt x="282585" y="354845"/>
                </a:lnTo>
                <a:lnTo>
                  <a:pt x="0" y="3548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300383">
            <a:off x="223778" y="4175769"/>
            <a:ext cx="282585" cy="354845"/>
          </a:xfrm>
          <a:custGeom>
            <a:avLst/>
            <a:gdLst/>
            <a:ahLst/>
            <a:cxnLst/>
            <a:rect r="r" b="b" t="t" l="l"/>
            <a:pathLst>
              <a:path h="354845" w="282585">
                <a:moveTo>
                  <a:pt x="0" y="0"/>
                </a:moveTo>
                <a:lnTo>
                  <a:pt x="282585" y="0"/>
                </a:lnTo>
                <a:lnTo>
                  <a:pt x="282585" y="354845"/>
                </a:lnTo>
                <a:lnTo>
                  <a:pt x="0" y="3548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300383">
            <a:off x="285566" y="5306194"/>
            <a:ext cx="282585" cy="354845"/>
          </a:xfrm>
          <a:custGeom>
            <a:avLst/>
            <a:gdLst/>
            <a:ahLst/>
            <a:cxnLst/>
            <a:rect r="r" b="b" t="t" l="l"/>
            <a:pathLst>
              <a:path h="354845" w="282585">
                <a:moveTo>
                  <a:pt x="0" y="0"/>
                </a:moveTo>
                <a:lnTo>
                  <a:pt x="282586" y="0"/>
                </a:lnTo>
                <a:lnTo>
                  <a:pt x="282586" y="354844"/>
                </a:lnTo>
                <a:lnTo>
                  <a:pt x="0" y="35484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2" id="12"/>
          <p:cNvSpPr/>
          <p:nvPr/>
        </p:nvSpPr>
        <p:spPr>
          <a:xfrm flipH="false" flipV="false" rot="300383">
            <a:off x="598040" y="4761670"/>
            <a:ext cx="282585" cy="354845"/>
          </a:xfrm>
          <a:custGeom>
            <a:avLst/>
            <a:gdLst/>
            <a:ahLst/>
            <a:cxnLst/>
            <a:rect r="r" b="b" t="t" l="l"/>
            <a:pathLst>
              <a:path h="354845" w="282585">
                <a:moveTo>
                  <a:pt x="0" y="0"/>
                </a:moveTo>
                <a:lnTo>
                  <a:pt x="282585" y="0"/>
                </a:lnTo>
                <a:lnTo>
                  <a:pt x="282585" y="354845"/>
                </a:lnTo>
                <a:lnTo>
                  <a:pt x="0" y="3548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300383">
            <a:off x="754276" y="4175769"/>
            <a:ext cx="282585" cy="354845"/>
          </a:xfrm>
          <a:custGeom>
            <a:avLst/>
            <a:gdLst/>
            <a:ahLst/>
            <a:cxnLst/>
            <a:rect r="r" b="b" t="t" l="l"/>
            <a:pathLst>
              <a:path h="354845" w="282585">
                <a:moveTo>
                  <a:pt x="0" y="0"/>
                </a:moveTo>
                <a:lnTo>
                  <a:pt x="282586" y="0"/>
                </a:lnTo>
                <a:lnTo>
                  <a:pt x="282586" y="354845"/>
                </a:lnTo>
                <a:lnTo>
                  <a:pt x="0" y="35484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true" flipV="false" rot="0">
            <a:off x="1776901" y="2075649"/>
            <a:ext cx="1744335" cy="825652"/>
          </a:xfrm>
          <a:custGeom>
            <a:avLst/>
            <a:gdLst/>
            <a:ahLst/>
            <a:cxnLst/>
            <a:rect r="r" b="b" t="t" l="l"/>
            <a:pathLst>
              <a:path h="825652" w="1744335">
                <a:moveTo>
                  <a:pt x="1744335" y="0"/>
                </a:moveTo>
                <a:lnTo>
                  <a:pt x="0" y="0"/>
                </a:lnTo>
                <a:lnTo>
                  <a:pt x="0" y="825652"/>
                </a:lnTo>
                <a:lnTo>
                  <a:pt x="1744335" y="825652"/>
                </a:lnTo>
                <a:lnTo>
                  <a:pt x="1744335"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5" id="15"/>
          <p:cNvSpPr/>
          <p:nvPr/>
        </p:nvSpPr>
        <p:spPr>
          <a:xfrm flipH="false" flipV="false" rot="0">
            <a:off x="6593377" y="5128168"/>
            <a:ext cx="2824614" cy="2181481"/>
          </a:xfrm>
          <a:custGeom>
            <a:avLst/>
            <a:gdLst/>
            <a:ahLst/>
            <a:cxnLst/>
            <a:rect r="r" b="b" t="t" l="l"/>
            <a:pathLst>
              <a:path h="2181481" w="2824614">
                <a:moveTo>
                  <a:pt x="0" y="0"/>
                </a:moveTo>
                <a:lnTo>
                  <a:pt x="2824614" y="0"/>
                </a:lnTo>
                <a:lnTo>
                  <a:pt x="2824614" y="2181481"/>
                </a:lnTo>
                <a:lnTo>
                  <a:pt x="0" y="2181481"/>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6" id="16"/>
          <p:cNvSpPr/>
          <p:nvPr/>
        </p:nvSpPr>
        <p:spPr>
          <a:xfrm flipH="false" flipV="false" rot="0">
            <a:off x="731520" y="4666092"/>
            <a:ext cx="2540431" cy="2225406"/>
          </a:xfrm>
          <a:custGeom>
            <a:avLst/>
            <a:gdLst/>
            <a:ahLst/>
            <a:cxnLst/>
            <a:rect r="r" b="b" t="t" l="l"/>
            <a:pathLst>
              <a:path h="2225406" w="2540431">
                <a:moveTo>
                  <a:pt x="0" y="0"/>
                </a:moveTo>
                <a:lnTo>
                  <a:pt x="2540431" y="0"/>
                </a:lnTo>
                <a:lnTo>
                  <a:pt x="2540431" y="2225407"/>
                </a:lnTo>
                <a:lnTo>
                  <a:pt x="0" y="2225407"/>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7" id="17"/>
          <p:cNvSpPr/>
          <p:nvPr/>
        </p:nvSpPr>
        <p:spPr>
          <a:xfrm flipH="false" flipV="false" rot="0">
            <a:off x="4760" y="53363"/>
            <a:ext cx="1469144" cy="1329617"/>
          </a:xfrm>
          <a:custGeom>
            <a:avLst/>
            <a:gdLst/>
            <a:ahLst/>
            <a:cxnLst/>
            <a:rect r="r" b="b" t="t" l="l"/>
            <a:pathLst>
              <a:path h="1329617" w="1469144">
                <a:moveTo>
                  <a:pt x="0" y="0"/>
                </a:moveTo>
                <a:lnTo>
                  <a:pt x="1469145" y="0"/>
                </a:lnTo>
                <a:lnTo>
                  <a:pt x="1469145" y="1329616"/>
                </a:lnTo>
                <a:lnTo>
                  <a:pt x="0" y="1329616"/>
                </a:lnTo>
                <a:lnTo>
                  <a:pt x="0" y="0"/>
                </a:lnTo>
                <a:close/>
              </a:path>
            </a:pathLst>
          </a:custGeom>
          <a:blipFill>
            <a:blip r:embed="rId12"/>
            <a:stretch>
              <a:fillRect l="0" t="0" r="0" b="0"/>
            </a:stretch>
          </a:blipFill>
        </p:spPr>
      </p:sp>
      <p:sp>
        <p:nvSpPr>
          <p:cNvPr name="Freeform 18" id="18"/>
          <p:cNvSpPr/>
          <p:nvPr/>
        </p:nvSpPr>
        <p:spPr>
          <a:xfrm flipH="false" flipV="false" rot="0">
            <a:off x="7780168" y="282101"/>
            <a:ext cx="1637824" cy="872141"/>
          </a:xfrm>
          <a:custGeom>
            <a:avLst/>
            <a:gdLst/>
            <a:ahLst/>
            <a:cxnLst/>
            <a:rect r="r" b="b" t="t" l="l"/>
            <a:pathLst>
              <a:path h="872141" w="1637824">
                <a:moveTo>
                  <a:pt x="0" y="0"/>
                </a:moveTo>
                <a:lnTo>
                  <a:pt x="1637823" y="0"/>
                </a:lnTo>
                <a:lnTo>
                  <a:pt x="1637823" y="872141"/>
                </a:lnTo>
                <a:lnTo>
                  <a:pt x="0" y="872141"/>
                </a:lnTo>
                <a:lnTo>
                  <a:pt x="0" y="0"/>
                </a:lnTo>
                <a:close/>
              </a:path>
            </a:pathLst>
          </a:custGeom>
          <a:blipFill>
            <a:blip r:embed="rId13"/>
            <a:stretch>
              <a:fillRect l="0" t="0" r="0" b="0"/>
            </a:stretch>
          </a:blipFill>
        </p:spPr>
      </p:sp>
      <p:sp>
        <p:nvSpPr>
          <p:cNvPr name="Freeform 19" id="19"/>
          <p:cNvSpPr/>
          <p:nvPr/>
        </p:nvSpPr>
        <p:spPr>
          <a:xfrm flipH="false" flipV="false" rot="0">
            <a:off x="6450774" y="178544"/>
            <a:ext cx="1079254" cy="1079254"/>
          </a:xfrm>
          <a:custGeom>
            <a:avLst/>
            <a:gdLst/>
            <a:ahLst/>
            <a:cxnLst/>
            <a:rect r="r" b="b" t="t" l="l"/>
            <a:pathLst>
              <a:path h="1079254" w="1079254">
                <a:moveTo>
                  <a:pt x="0" y="0"/>
                </a:moveTo>
                <a:lnTo>
                  <a:pt x="1079254" y="0"/>
                </a:lnTo>
                <a:lnTo>
                  <a:pt x="1079254" y="1079254"/>
                </a:lnTo>
                <a:lnTo>
                  <a:pt x="0" y="1079254"/>
                </a:lnTo>
                <a:lnTo>
                  <a:pt x="0" y="0"/>
                </a:lnTo>
                <a:close/>
              </a:path>
            </a:pathLst>
          </a:custGeom>
          <a:blipFill>
            <a:blip r:embed="rId14"/>
            <a:stretch>
              <a:fillRect l="0" t="0" r="0" b="0"/>
            </a:stretch>
          </a:blipFill>
        </p:spPr>
      </p:sp>
      <p:sp>
        <p:nvSpPr>
          <p:cNvPr name="TextBox 20" id="20"/>
          <p:cNvSpPr txBox="true"/>
          <p:nvPr/>
        </p:nvSpPr>
        <p:spPr>
          <a:xfrm rot="0">
            <a:off x="2628593" y="1567649"/>
            <a:ext cx="4496415" cy="260350"/>
          </a:xfrm>
          <a:prstGeom prst="rect">
            <a:avLst/>
          </a:prstGeom>
        </p:spPr>
        <p:txBody>
          <a:bodyPr anchor="t" rtlCol="false" tIns="0" lIns="0" bIns="0" rIns="0">
            <a:spAutoFit/>
          </a:bodyPr>
          <a:lstStyle/>
          <a:p>
            <a:pPr algn="ctr">
              <a:lnSpc>
                <a:spcPts val="1999"/>
              </a:lnSpc>
            </a:pPr>
            <a:r>
              <a:rPr lang="en-US" sz="1999">
                <a:solidFill>
                  <a:srgbClr val="1D1D1B"/>
                </a:solidFill>
                <a:latin typeface="More Sugar"/>
              </a:rPr>
              <a:t>Program Studi Informatika</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939125" y="1418195"/>
            <a:ext cx="6788280" cy="5092552"/>
          </a:xfrm>
          <a:custGeom>
            <a:avLst/>
            <a:gdLst/>
            <a:ahLst/>
            <a:cxnLst/>
            <a:rect r="r" b="b" t="t" l="l"/>
            <a:pathLst>
              <a:path h="5092552" w="6788280">
                <a:moveTo>
                  <a:pt x="0" y="0"/>
                </a:moveTo>
                <a:lnTo>
                  <a:pt x="6788280" y="0"/>
                </a:lnTo>
                <a:lnTo>
                  <a:pt x="6788280" y="5092551"/>
                </a:lnTo>
                <a:lnTo>
                  <a:pt x="0" y="5092551"/>
                </a:lnTo>
                <a:lnTo>
                  <a:pt x="0" y="0"/>
                </a:lnTo>
                <a:close/>
              </a:path>
            </a:pathLst>
          </a:custGeom>
          <a:blipFill>
            <a:blip r:embed="rId10"/>
            <a:stretch>
              <a:fillRect l="0" t="0" r="0" b="0"/>
            </a:stretch>
          </a:blipFill>
        </p:spPr>
      </p:sp>
      <p:sp>
        <p:nvSpPr>
          <p:cNvPr name="TextBox 10" id="10"/>
          <p:cNvSpPr txBox="true"/>
          <p:nvPr/>
        </p:nvSpPr>
        <p:spPr>
          <a:xfrm rot="0">
            <a:off x="725117" y="749"/>
            <a:ext cx="8002288" cy="1063242"/>
          </a:xfrm>
          <a:prstGeom prst="rect">
            <a:avLst/>
          </a:prstGeom>
        </p:spPr>
        <p:txBody>
          <a:bodyPr anchor="t" rtlCol="false" tIns="0" lIns="0" bIns="0" rIns="0">
            <a:spAutoFit/>
          </a:bodyPr>
          <a:lstStyle/>
          <a:p>
            <a:pPr algn="ctr">
              <a:lnSpc>
                <a:spcPts val="4047"/>
              </a:lnSpc>
            </a:pPr>
          </a:p>
          <a:p>
            <a:pPr algn="ctr">
              <a:lnSpc>
                <a:spcPts val="4047"/>
              </a:lnSpc>
            </a:pPr>
            <a:r>
              <a:rPr lang="en-US" sz="4599" spc="528">
                <a:solidFill>
                  <a:srgbClr val="000000"/>
                </a:solidFill>
                <a:latin typeface="Just Another Hand"/>
              </a:rPr>
              <a:t> Message Passing via URL</a:t>
            </a:r>
          </a:p>
        </p:txBody>
      </p:sp>
    </p:spTree>
  </p:cSld>
  <p:clrMapOvr>
    <a:masterClrMapping/>
  </p:clrMapOvr>
  <p:transition spd="slow">
    <p:cover dir="lu"/>
  </p:transition>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422477" y="1408670"/>
            <a:ext cx="7209724" cy="5145096"/>
          </a:xfrm>
          <a:custGeom>
            <a:avLst/>
            <a:gdLst/>
            <a:ahLst/>
            <a:cxnLst/>
            <a:rect r="r" b="b" t="t" l="l"/>
            <a:pathLst>
              <a:path h="5145096" w="7209724">
                <a:moveTo>
                  <a:pt x="0" y="0"/>
                </a:moveTo>
                <a:lnTo>
                  <a:pt x="7209724" y="0"/>
                </a:lnTo>
                <a:lnTo>
                  <a:pt x="7209724" y="5145096"/>
                </a:lnTo>
                <a:lnTo>
                  <a:pt x="0" y="5145096"/>
                </a:lnTo>
                <a:lnTo>
                  <a:pt x="0" y="0"/>
                </a:lnTo>
                <a:close/>
              </a:path>
            </a:pathLst>
          </a:custGeom>
          <a:blipFill>
            <a:blip r:embed="rId10"/>
            <a:stretch>
              <a:fillRect l="0" t="0" r="0" b="0"/>
            </a:stretch>
          </a:blipFill>
        </p:spPr>
      </p:sp>
      <p:sp>
        <p:nvSpPr>
          <p:cNvPr name="TextBox 10" id="10"/>
          <p:cNvSpPr txBox="true"/>
          <p:nvPr/>
        </p:nvSpPr>
        <p:spPr>
          <a:xfrm rot="0">
            <a:off x="725117" y="749"/>
            <a:ext cx="8002288" cy="1063242"/>
          </a:xfrm>
          <a:prstGeom prst="rect">
            <a:avLst/>
          </a:prstGeom>
        </p:spPr>
        <p:txBody>
          <a:bodyPr anchor="t" rtlCol="false" tIns="0" lIns="0" bIns="0" rIns="0">
            <a:spAutoFit/>
          </a:bodyPr>
          <a:lstStyle/>
          <a:p>
            <a:pPr algn="ctr">
              <a:lnSpc>
                <a:spcPts val="4047"/>
              </a:lnSpc>
            </a:pPr>
          </a:p>
          <a:p>
            <a:pPr algn="ctr">
              <a:lnSpc>
                <a:spcPts val="4047"/>
              </a:lnSpc>
            </a:pPr>
            <a:r>
              <a:rPr lang="en-US" sz="4599" spc="528">
                <a:solidFill>
                  <a:srgbClr val="000000"/>
                </a:solidFill>
                <a:latin typeface="Just Another Hand"/>
              </a:rPr>
              <a:t> Message Passing via Form</a:t>
            </a:r>
          </a:p>
        </p:txBody>
      </p:sp>
    </p:spTree>
  </p:cSld>
  <p:clrMapOvr>
    <a:masterClrMapping/>
  </p:clrMapOvr>
  <p:transition spd="slow">
    <p:cover dir="lu"/>
  </p:transition>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321662" y="1596385"/>
            <a:ext cx="7411353" cy="4987295"/>
          </a:xfrm>
          <a:custGeom>
            <a:avLst/>
            <a:gdLst/>
            <a:ahLst/>
            <a:cxnLst/>
            <a:rect r="r" b="b" t="t" l="l"/>
            <a:pathLst>
              <a:path h="4987295" w="7411353">
                <a:moveTo>
                  <a:pt x="0" y="0"/>
                </a:moveTo>
                <a:lnTo>
                  <a:pt x="7411353" y="0"/>
                </a:lnTo>
                <a:lnTo>
                  <a:pt x="7411353" y="4987295"/>
                </a:lnTo>
                <a:lnTo>
                  <a:pt x="0" y="4987295"/>
                </a:lnTo>
                <a:lnTo>
                  <a:pt x="0" y="0"/>
                </a:lnTo>
                <a:close/>
              </a:path>
            </a:pathLst>
          </a:custGeom>
          <a:blipFill>
            <a:blip r:embed="rId10"/>
            <a:stretch>
              <a:fillRect l="0" t="0" r="0" b="0"/>
            </a:stretch>
          </a:blipFill>
        </p:spPr>
      </p:sp>
      <p:sp>
        <p:nvSpPr>
          <p:cNvPr name="TextBox 10" id="10"/>
          <p:cNvSpPr txBox="true"/>
          <p:nvPr/>
        </p:nvSpPr>
        <p:spPr>
          <a:xfrm rot="0">
            <a:off x="725117" y="749"/>
            <a:ext cx="8002288" cy="1063242"/>
          </a:xfrm>
          <a:prstGeom prst="rect">
            <a:avLst/>
          </a:prstGeom>
        </p:spPr>
        <p:txBody>
          <a:bodyPr anchor="t" rtlCol="false" tIns="0" lIns="0" bIns="0" rIns="0">
            <a:spAutoFit/>
          </a:bodyPr>
          <a:lstStyle/>
          <a:p>
            <a:pPr algn="ctr">
              <a:lnSpc>
                <a:spcPts val="4047"/>
              </a:lnSpc>
            </a:pPr>
          </a:p>
          <a:p>
            <a:pPr algn="ctr">
              <a:lnSpc>
                <a:spcPts val="4047"/>
              </a:lnSpc>
            </a:pPr>
            <a:r>
              <a:rPr lang="en-US" sz="4599" spc="528">
                <a:solidFill>
                  <a:srgbClr val="000000"/>
                </a:solidFill>
                <a:latin typeface="Just Another Hand"/>
              </a:rPr>
              <a:t>Cookie</a:t>
            </a:r>
          </a:p>
        </p:txBody>
      </p:sp>
    </p:spTree>
  </p:cSld>
  <p:clrMapOvr>
    <a:masterClrMapping/>
  </p:clrMapOvr>
  <p:transition spd="slow">
    <p:cover dir="lu"/>
  </p:transition>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674561" y="1504114"/>
            <a:ext cx="7052844" cy="5079566"/>
          </a:xfrm>
          <a:custGeom>
            <a:avLst/>
            <a:gdLst/>
            <a:ahLst/>
            <a:cxnLst/>
            <a:rect r="r" b="b" t="t" l="l"/>
            <a:pathLst>
              <a:path h="5079566" w="7052844">
                <a:moveTo>
                  <a:pt x="0" y="0"/>
                </a:moveTo>
                <a:lnTo>
                  <a:pt x="7052844" y="0"/>
                </a:lnTo>
                <a:lnTo>
                  <a:pt x="7052844" y="5079566"/>
                </a:lnTo>
                <a:lnTo>
                  <a:pt x="0" y="5079566"/>
                </a:lnTo>
                <a:lnTo>
                  <a:pt x="0" y="0"/>
                </a:lnTo>
                <a:close/>
              </a:path>
            </a:pathLst>
          </a:custGeom>
          <a:blipFill>
            <a:blip r:embed="rId10"/>
            <a:stretch>
              <a:fillRect l="0" t="0" r="0" b="0"/>
            </a:stretch>
          </a:blipFill>
        </p:spPr>
      </p:sp>
      <p:sp>
        <p:nvSpPr>
          <p:cNvPr name="TextBox 10" id="10"/>
          <p:cNvSpPr txBox="true"/>
          <p:nvPr/>
        </p:nvSpPr>
        <p:spPr>
          <a:xfrm rot="0">
            <a:off x="725117" y="749"/>
            <a:ext cx="8002288" cy="1063242"/>
          </a:xfrm>
          <a:prstGeom prst="rect">
            <a:avLst/>
          </a:prstGeom>
        </p:spPr>
        <p:txBody>
          <a:bodyPr anchor="t" rtlCol="false" tIns="0" lIns="0" bIns="0" rIns="0">
            <a:spAutoFit/>
          </a:bodyPr>
          <a:lstStyle/>
          <a:p>
            <a:pPr algn="ctr">
              <a:lnSpc>
                <a:spcPts val="4047"/>
              </a:lnSpc>
            </a:pPr>
          </a:p>
          <a:p>
            <a:pPr algn="ctr">
              <a:lnSpc>
                <a:spcPts val="4047"/>
              </a:lnSpc>
            </a:pPr>
            <a:r>
              <a:rPr lang="en-US" sz="4599" spc="528">
                <a:solidFill>
                  <a:srgbClr val="000000"/>
                </a:solidFill>
                <a:latin typeface="Just Another Hand"/>
              </a:rPr>
              <a:t>Session</a:t>
            </a:r>
          </a:p>
        </p:txBody>
      </p:sp>
    </p:spTree>
  </p:cSld>
  <p:clrMapOvr>
    <a:masterClrMapping/>
  </p:clrMapOvr>
  <p:transition spd="slow">
    <p:cover dir="lu"/>
  </p:transition>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6" id="6"/>
          <p:cNvGrpSpPr/>
          <p:nvPr/>
        </p:nvGrpSpPr>
        <p:grpSpPr>
          <a:xfrm rot="0">
            <a:off x="567690" y="890175"/>
            <a:ext cx="8656320" cy="5572950"/>
            <a:chOff x="0" y="0"/>
            <a:chExt cx="8454799" cy="5443211"/>
          </a:xfrm>
        </p:grpSpPr>
        <p:sp>
          <p:nvSpPr>
            <p:cNvPr name="Freeform 7" id="7"/>
            <p:cNvSpPr/>
            <p:nvPr/>
          </p:nvSpPr>
          <p:spPr>
            <a:xfrm flipH="false" flipV="false" rot="0">
              <a:off x="48260" y="48260"/>
              <a:ext cx="8406539" cy="5394951"/>
            </a:xfrm>
            <a:custGeom>
              <a:avLst/>
              <a:gdLst/>
              <a:ahLst/>
              <a:cxnLst/>
              <a:rect r="r" b="b" t="t" l="l"/>
              <a:pathLst>
                <a:path h="5394951" w="8406539">
                  <a:moveTo>
                    <a:pt x="0" y="0"/>
                  </a:moveTo>
                  <a:lnTo>
                    <a:pt x="8406539" y="0"/>
                  </a:lnTo>
                  <a:lnTo>
                    <a:pt x="8406539" y="5394951"/>
                  </a:lnTo>
                  <a:lnTo>
                    <a:pt x="0" y="5394951"/>
                  </a:lnTo>
                  <a:close/>
                </a:path>
              </a:pathLst>
            </a:custGeom>
            <a:solidFill>
              <a:srgbClr val="133795"/>
            </a:solidFill>
          </p:spPr>
        </p:sp>
        <p:sp>
          <p:nvSpPr>
            <p:cNvPr name="Freeform 8" id="8"/>
            <p:cNvSpPr/>
            <p:nvPr/>
          </p:nvSpPr>
          <p:spPr>
            <a:xfrm flipH="false" flipV="false" rot="0">
              <a:off x="6350" y="6350"/>
              <a:ext cx="8406539" cy="5394951"/>
            </a:xfrm>
            <a:custGeom>
              <a:avLst/>
              <a:gdLst/>
              <a:ahLst/>
              <a:cxnLst/>
              <a:rect r="r" b="b" t="t" l="l"/>
              <a:pathLst>
                <a:path h="5394951" w="8406539">
                  <a:moveTo>
                    <a:pt x="0" y="0"/>
                  </a:moveTo>
                  <a:lnTo>
                    <a:pt x="8406539" y="0"/>
                  </a:lnTo>
                  <a:lnTo>
                    <a:pt x="8406539" y="5394951"/>
                  </a:lnTo>
                  <a:lnTo>
                    <a:pt x="0" y="5394951"/>
                  </a:lnTo>
                  <a:close/>
                </a:path>
              </a:pathLst>
            </a:custGeom>
            <a:solidFill>
              <a:srgbClr val="FFFFFF"/>
            </a:solidFill>
          </p:spPr>
        </p:sp>
        <p:sp>
          <p:nvSpPr>
            <p:cNvPr name="Freeform 9" id="9"/>
            <p:cNvSpPr/>
            <p:nvPr/>
          </p:nvSpPr>
          <p:spPr>
            <a:xfrm flipH="false" flipV="false" rot="0">
              <a:off x="0" y="0"/>
              <a:ext cx="8419239" cy="5407651"/>
            </a:xfrm>
            <a:custGeom>
              <a:avLst/>
              <a:gdLst/>
              <a:ahLst/>
              <a:cxnLst/>
              <a:rect r="r" b="b" t="t" l="l"/>
              <a:pathLst>
                <a:path h="5407651" w="8419239">
                  <a:moveTo>
                    <a:pt x="8419239" y="5407651"/>
                  </a:moveTo>
                  <a:lnTo>
                    <a:pt x="0" y="5407651"/>
                  </a:lnTo>
                  <a:lnTo>
                    <a:pt x="0" y="0"/>
                  </a:lnTo>
                  <a:lnTo>
                    <a:pt x="8419239" y="0"/>
                  </a:lnTo>
                  <a:lnTo>
                    <a:pt x="8419239" y="5407651"/>
                  </a:lnTo>
                  <a:close/>
                  <a:moveTo>
                    <a:pt x="12700" y="5394951"/>
                  </a:moveTo>
                  <a:lnTo>
                    <a:pt x="8406539" y="5394951"/>
                  </a:lnTo>
                  <a:lnTo>
                    <a:pt x="8406539" y="12700"/>
                  </a:lnTo>
                  <a:lnTo>
                    <a:pt x="12700" y="12700"/>
                  </a:lnTo>
                  <a:lnTo>
                    <a:pt x="12700" y="5394951"/>
                  </a:lnTo>
                  <a:close/>
                </a:path>
              </a:pathLst>
            </a:custGeom>
            <a:solidFill>
              <a:srgbClr val="133795"/>
            </a:solidFill>
          </p:spPr>
        </p:sp>
      </p:grpSp>
      <p:sp>
        <p:nvSpPr>
          <p:cNvPr name="Freeform 10" id="10"/>
          <p:cNvSpPr/>
          <p:nvPr/>
        </p:nvSpPr>
        <p:spPr>
          <a:xfrm flipH="false" flipV="false" rot="-3454838">
            <a:off x="7988212" y="-150915"/>
            <a:ext cx="990251" cy="2452635"/>
          </a:xfrm>
          <a:custGeom>
            <a:avLst/>
            <a:gdLst/>
            <a:ahLst/>
            <a:cxnLst/>
            <a:rect r="r" b="b" t="t" l="l"/>
            <a:pathLst>
              <a:path h="2452635" w="990251">
                <a:moveTo>
                  <a:pt x="0" y="0"/>
                </a:moveTo>
                <a:lnTo>
                  <a:pt x="990252" y="0"/>
                </a:lnTo>
                <a:lnTo>
                  <a:pt x="990252" y="2452634"/>
                </a:lnTo>
                <a:lnTo>
                  <a:pt x="0" y="245263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1" id="11"/>
          <p:cNvGrpSpPr/>
          <p:nvPr/>
        </p:nvGrpSpPr>
        <p:grpSpPr>
          <a:xfrm rot="0">
            <a:off x="4013100" y="1849050"/>
            <a:ext cx="5009429" cy="1101361"/>
            <a:chOff x="0" y="0"/>
            <a:chExt cx="857118" cy="188444"/>
          </a:xfrm>
        </p:grpSpPr>
        <p:sp>
          <p:nvSpPr>
            <p:cNvPr name="Freeform 12" id="12"/>
            <p:cNvSpPr/>
            <p:nvPr/>
          </p:nvSpPr>
          <p:spPr>
            <a:xfrm flipH="false" flipV="false" rot="0">
              <a:off x="0" y="0"/>
              <a:ext cx="857118" cy="188444"/>
            </a:xfrm>
            <a:custGeom>
              <a:avLst/>
              <a:gdLst/>
              <a:ahLst/>
              <a:cxnLst/>
              <a:rect r="r" b="b" t="t" l="l"/>
              <a:pathLst>
                <a:path h="188444" w="857118">
                  <a:moveTo>
                    <a:pt x="57182" y="0"/>
                  </a:moveTo>
                  <a:lnTo>
                    <a:pt x="799936" y="0"/>
                  </a:lnTo>
                  <a:cubicBezTo>
                    <a:pt x="831517" y="0"/>
                    <a:pt x="857118" y="25601"/>
                    <a:pt x="857118" y="57182"/>
                  </a:cubicBezTo>
                  <a:lnTo>
                    <a:pt x="857118" y="131262"/>
                  </a:lnTo>
                  <a:cubicBezTo>
                    <a:pt x="857118" y="146427"/>
                    <a:pt x="851094" y="160972"/>
                    <a:pt x="840370" y="171696"/>
                  </a:cubicBezTo>
                  <a:cubicBezTo>
                    <a:pt x="829646" y="182419"/>
                    <a:pt x="815102" y="188444"/>
                    <a:pt x="799936" y="188444"/>
                  </a:cubicBezTo>
                  <a:lnTo>
                    <a:pt x="57182" y="188444"/>
                  </a:lnTo>
                  <a:cubicBezTo>
                    <a:pt x="42017" y="188444"/>
                    <a:pt x="27472" y="182419"/>
                    <a:pt x="16748" y="171696"/>
                  </a:cubicBezTo>
                  <a:cubicBezTo>
                    <a:pt x="6025" y="160972"/>
                    <a:pt x="0" y="146427"/>
                    <a:pt x="0" y="131262"/>
                  </a:cubicBezTo>
                  <a:lnTo>
                    <a:pt x="0" y="57182"/>
                  </a:lnTo>
                  <a:cubicBezTo>
                    <a:pt x="0" y="42017"/>
                    <a:pt x="6025" y="27472"/>
                    <a:pt x="16748" y="16748"/>
                  </a:cubicBezTo>
                  <a:cubicBezTo>
                    <a:pt x="27472" y="6025"/>
                    <a:pt x="42017" y="0"/>
                    <a:pt x="57182" y="0"/>
                  </a:cubicBezTo>
                  <a:close/>
                </a:path>
              </a:pathLst>
            </a:custGeom>
            <a:solidFill>
              <a:srgbClr val="A7D2DD"/>
            </a:solidFill>
            <a:ln w="38100" cap="rnd">
              <a:solidFill>
                <a:srgbClr val="133795"/>
              </a:solidFill>
              <a:prstDash val="dash"/>
              <a:round/>
            </a:ln>
          </p:spPr>
        </p:sp>
        <p:sp>
          <p:nvSpPr>
            <p:cNvPr name="TextBox 13" id="13"/>
            <p:cNvSpPr txBox="true"/>
            <p:nvPr/>
          </p:nvSpPr>
          <p:spPr>
            <a:xfrm>
              <a:off x="0" y="-104775"/>
              <a:ext cx="857118" cy="293219"/>
            </a:xfrm>
            <a:prstGeom prst="rect">
              <a:avLst/>
            </a:prstGeom>
          </p:spPr>
          <p:txBody>
            <a:bodyPr anchor="ctr" rtlCol="false" tIns="50800" lIns="50800" bIns="50800" rIns="50800"/>
            <a:lstStyle/>
            <a:p>
              <a:pPr algn="ctr">
                <a:lnSpc>
                  <a:spcPts val="7139"/>
                </a:lnSpc>
                <a:spcBef>
                  <a:spcPct val="0"/>
                </a:spcBef>
              </a:pPr>
              <a:r>
                <a:rPr lang="en-US" sz="5099">
                  <a:solidFill>
                    <a:srgbClr val="000000"/>
                  </a:solidFill>
                  <a:latin typeface="Just Another Hand Bold"/>
                </a:rPr>
                <a:t>lanjut pertemuan </a:t>
              </a:r>
            </a:p>
          </p:txBody>
        </p:sp>
      </p:grpSp>
      <p:sp>
        <p:nvSpPr>
          <p:cNvPr name="AutoShape 14" id="14"/>
          <p:cNvSpPr/>
          <p:nvPr/>
        </p:nvSpPr>
        <p:spPr>
          <a:xfrm flipV="true">
            <a:off x="2628613" y="2399730"/>
            <a:ext cx="1384487" cy="1509153"/>
          </a:xfrm>
          <a:prstGeom prst="line">
            <a:avLst/>
          </a:prstGeom>
          <a:ln cap="flat" w="19050">
            <a:solidFill>
              <a:srgbClr val="133795"/>
            </a:solidFill>
            <a:prstDash val="solid"/>
            <a:headEnd type="none" len="sm" w="sm"/>
            <a:tailEnd type="arrow" len="sm" w="med"/>
          </a:ln>
        </p:spPr>
      </p:sp>
      <p:sp>
        <p:nvSpPr>
          <p:cNvPr name="AutoShape 15" id="15"/>
          <p:cNvSpPr/>
          <p:nvPr/>
        </p:nvSpPr>
        <p:spPr>
          <a:xfrm flipV="true">
            <a:off x="2628613" y="3843576"/>
            <a:ext cx="1384038" cy="65308"/>
          </a:xfrm>
          <a:prstGeom prst="line">
            <a:avLst/>
          </a:prstGeom>
          <a:ln cap="flat" w="19050">
            <a:solidFill>
              <a:srgbClr val="133795"/>
            </a:solidFill>
            <a:prstDash val="solid"/>
            <a:headEnd type="none" len="sm" w="sm"/>
            <a:tailEnd type="arrow" len="sm" w="med"/>
          </a:ln>
        </p:spPr>
      </p:sp>
      <p:sp>
        <p:nvSpPr>
          <p:cNvPr name="AutoShape 16" id="16"/>
          <p:cNvSpPr/>
          <p:nvPr/>
        </p:nvSpPr>
        <p:spPr>
          <a:xfrm>
            <a:off x="2628613" y="3908884"/>
            <a:ext cx="1388739" cy="1378953"/>
          </a:xfrm>
          <a:prstGeom prst="line">
            <a:avLst/>
          </a:prstGeom>
          <a:ln cap="flat" w="19050">
            <a:solidFill>
              <a:srgbClr val="133795"/>
            </a:solidFill>
            <a:prstDash val="solid"/>
            <a:headEnd type="none" len="sm" w="sm"/>
            <a:tailEnd type="arrow" len="sm" w="med"/>
          </a:ln>
        </p:spPr>
      </p:sp>
      <p:grpSp>
        <p:nvGrpSpPr>
          <p:cNvPr name="Group 17" id="17"/>
          <p:cNvGrpSpPr/>
          <p:nvPr/>
        </p:nvGrpSpPr>
        <p:grpSpPr>
          <a:xfrm rot="0">
            <a:off x="4017352" y="4737156"/>
            <a:ext cx="5000926" cy="1101361"/>
            <a:chOff x="0" y="0"/>
            <a:chExt cx="855663" cy="188444"/>
          </a:xfrm>
        </p:grpSpPr>
        <p:sp>
          <p:nvSpPr>
            <p:cNvPr name="Freeform 18" id="18"/>
            <p:cNvSpPr/>
            <p:nvPr/>
          </p:nvSpPr>
          <p:spPr>
            <a:xfrm flipH="false" flipV="false" rot="0">
              <a:off x="0" y="0"/>
              <a:ext cx="855663" cy="188444"/>
            </a:xfrm>
            <a:custGeom>
              <a:avLst/>
              <a:gdLst/>
              <a:ahLst/>
              <a:cxnLst/>
              <a:rect r="r" b="b" t="t" l="l"/>
              <a:pathLst>
                <a:path h="188444" w="855663">
                  <a:moveTo>
                    <a:pt x="57280" y="0"/>
                  </a:moveTo>
                  <a:lnTo>
                    <a:pt x="798384" y="0"/>
                  </a:lnTo>
                  <a:cubicBezTo>
                    <a:pt x="813575" y="0"/>
                    <a:pt x="828145" y="6035"/>
                    <a:pt x="838886" y="16777"/>
                  </a:cubicBezTo>
                  <a:cubicBezTo>
                    <a:pt x="849628" y="27519"/>
                    <a:pt x="855663" y="42088"/>
                    <a:pt x="855663" y="57280"/>
                  </a:cubicBezTo>
                  <a:lnTo>
                    <a:pt x="855663" y="131164"/>
                  </a:lnTo>
                  <a:cubicBezTo>
                    <a:pt x="855663" y="162799"/>
                    <a:pt x="830018" y="188444"/>
                    <a:pt x="798384" y="188444"/>
                  </a:cubicBezTo>
                  <a:lnTo>
                    <a:pt x="57280" y="188444"/>
                  </a:lnTo>
                  <a:cubicBezTo>
                    <a:pt x="25645" y="188444"/>
                    <a:pt x="0" y="162799"/>
                    <a:pt x="0" y="131164"/>
                  </a:cubicBezTo>
                  <a:lnTo>
                    <a:pt x="0" y="57280"/>
                  </a:lnTo>
                  <a:cubicBezTo>
                    <a:pt x="0" y="25645"/>
                    <a:pt x="25645" y="0"/>
                    <a:pt x="57280" y="0"/>
                  </a:cubicBezTo>
                  <a:close/>
                </a:path>
              </a:pathLst>
            </a:custGeom>
            <a:solidFill>
              <a:srgbClr val="A7D2DD"/>
            </a:solidFill>
            <a:ln w="38100" cap="rnd">
              <a:solidFill>
                <a:srgbClr val="133795"/>
              </a:solidFill>
              <a:prstDash val="lgDash"/>
              <a:round/>
            </a:ln>
          </p:spPr>
        </p:sp>
        <p:sp>
          <p:nvSpPr>
            <p:cNvPr name="TextBox 19" id="19"/>
            <p:cNvSpPr txBox="true"/>
            <p:nvPr/>
          </p:nvSpPr>
          <p:spPr>
            <a:xfrm>
              <a:off x="0" y="-104775"/>
              <a:ext cx="855663" cy="293219"/>
            </a:xfrm>
            <a:prstGeom prst="rect">
              <a:avLst/>
            </a:prstGeom>
          </p:spPr>
          <p:txBody>
            <a:bodyPr anchor="ctr" rtlCol="false" tIns="50800" lIns="50800" bIns="50800" rIns="50800"/>
            <a:lstStyle/>
            <a:p>
              <a:pPr algn="ctr">
                <a:lnSpc>
                  <a:spcPts val="7139"/>
                </a:lnSpc>
                <a:spcBef>
                  <a:spcPct val="0"/>
                </a:spcBef>
              </a:pPr>
              <a:r>
                <a:rPr lang="en-US" sz="5099">
                  <a:solidFill>
                    <a:srgbClr val="000000"/>
                  </a:solidFill>
                  <a:latin typeface="Just Another Hand Bold"/>
                </a:rPr>
                <a:t>terima kasih</a:t>
              </a:r>
            </a:p>
          </p:txBody>
        </p:sp>
      </p:grpSp>
      <p:grpSp>
        <p:nvGrpSpPr>
          <p:cNvPr name="Group 20" id="20"/>
          <p:cNvGrpSpPr/>
          <p:nvPr/>
        </p:nvGrpSpPr>
        <p:grpSpPr>
          <a:xfrm rot="0">
            <a:off x="4012651" y="3292895"/>
            <a:ext cx="5009429" cy="1101361"/>
            <a:chOff x="0" y="0"/>
            <a:chExt cx="857118" cy="188444"/>
          </a:xfrm>
        </p:grpSpPr>
        <p:sp>
          <p:nvSpPr>
            <p:cNvPr name="Freeform 21" id="21"/>
            <p:cNvSpPr/>
            <p:nvPr/>
          </p:nvSpPr>
          <p:spPr>
            <a:xfrm flipH="false" flipV="false" rot="0">
              <a:off x="0" y="0"/>
              <a:ext cx="857118" cy="188444"/>
            </a:xfrm>
            <a:custGeom>
              <a:avLst/>
              <a:gdLst/>
              <a:ahLst/>
              <a:cxnLst/>
              <a:rect r="r" b="b" t="t" l="l"/>
              <a:pathLst>
                <a:path h="188444" w="857118">
                  <a:moveTo>
                    <a:pt x="57182" y="0"/>
                  </a:moveTo>
                  <a:lnTo>
                    <a:pt x="799936" y="0"/>
                  </a:lnTo>
                  <a:cubicBezTo>
                    <a:pt x="831517" y="0"/>
                    <a:pt x="857118" y="25601"/>
                    <a:pt x="857118" y="57182"/>
                  </a:cubicBezTo>
                  <a:lnTo>
                    <a:pt x="857118" y="131262"/>
                  </a:lnTo>
                  <a:cubicBezTo>
                    <a:pt x="857118" y="146427"/>
                    <a:pt x="851094" y="160972"/>
                    <a:pt x="840370" y="171696"/>
                  </a:cubicBezTo>
                  <a:cubicBezTo>
                    <a:pt x="829646" y="182419"/>
                    <a:pt x="815102" y="188444"/>
                    <a:pt x="799936" y="188444"/>
                  </a:cubicBezTo>
                  <a:lnTo>
                    <a:pt x="57182" y="188444"/>
                  </a:lnTo>
                  <a:cubicBezTo>
                    <a:pt x="42017" y="188444"/>
                    <a:pt x="27472" y="182419"/>
                    <a:pt x="16748" y="171696"/>
                  </a:cubicBezTo>
                  <a:cubicBezTo>
                    <a:pt x="6025" y="160972"/>
                    <a:pt x="0" y="146427"/>
                    <a:pt x="0" y="131262"/>
                  </a:cubicBezTo>
                  <a:lnTo>
                    <a:pt x="0" y="57182"/>
                  </a:lnTo>
                  <a:cubicBezTo>
                    <a:pt x="0" y="42017"/>
                    <a:pt x="6025" y="27472"/>
                    <a:pt x="16748" y="16748"/>
                  </a:cubicBezTo>
                  <a:cubicBezTo>
                    <a:pt x="27472" y="6025"/>
                    <a:pt x="42017" y="0"/>
                    <a:pt x="57182" y="0"/>
                  </a:cubicBezTo>
                  <a:close/>
                </a:path>
              </a:pathLst>
            </a:custGeom>
            <a:solidFill>
              <a:srgbClr val="A7D2DD"/>
            </a:solidFill>
            <a:ln w="38100" cap="rnd">
              <a:solidFill>
                <a:srgbClr val="133795"/>
              </a:solidFill>
              <a:prstDash val="dash"/>
              <a:round/>
            </a:ln>
          </p:spPr>
        </p:sp>
        <p:sp>
          <p:nvSpPr>
            <p:cNvPr name="TextBox 22" id="22"/>
            <p:cNvSpPr txBox="true"/>
            <p:nvPr/>
          </p:nvSpPr>
          <p:spPr>
            <a:xfrm>
              <a:off x="0" y="-104775"/>
              <a:ext cx="857118" cy="293219"/>
            </a:xfrm>
            <a:prstGeom prst="rect">
              <a:avLst/>
            </a:prstGeom>
          </p:spPr>
          <p:txBody>
            <a:bodyPr anchor="ctr" rtlCol="false" tIns="50800" lIns="50800" bIns="50800" rIns="50800"/>
            <a:lstStyle/>
            <a:p>
              <a:pPr algn="ctr">
                <a:lnSpc>
                  <a:spcPts val="7139"/>
                </a:lnSpc>
                <a:spcBef>
                  <a:spcPct val="0"/>
                </a:spcBef>
              </a:pPr>
              <a:r>
                <a:rPr lang="en-US" sz="5099">
                  <a:solidFill>
                    <a:srgbClr val="000000"/>
                  </a:solidFill>
                  <a:latin typeface="Just Another Hand Bold"/>
                </a:rPr>
                <a:t>berikutnya yaa....</a:t>
              </a:r>
            </a:p>
          </p:txBody>
        </p:sp>
      </p:grpSp>
      <p:sp>
        <p:nvSpPr>
          <p:cNvPr name="Freeform 23" id="23"/>
          <p:cNvSpPr/>
          <p:nvPr/>
        </p:nvSpPr>
        <p:spPr>
          <a:xfrm flipH="false" flipV="false" rot="0">
            <a:off x="287141" y="1849050"/>
            <a:ext cx="3420690" cy="4591530"/>
          </a:xfrm>
          <a:custGeom>
            <a:avLst/>
            <a:gdLst/>
            <a:ahLst/>
            <a:cxnLst/>
            <a:rect r="r" b="b" t="t" l="l"/>
            <a:pathLst>
              <a:path h="4591530" w="3420690">
                <a:moveTo>
                  <a:pt x="0" y="0"/>
                </a:moveTo>
                <a:lnTo>
                  <a:pt x="3420690" y="0"/>
                </a:lnTo>
                <a:lnTo>
                  <a:pt x="3420690" y="4591530"/>
                </a:lnTo>
                <a:lnTo>
                  <a:pt x="0" y="4591530"/>
                </a:lnTo>
                <a:lnTo>
                  <a:pt x="0" y="0"/>
                </a:lnTo>
                <a:close/>
              </a:path>
            </a:pathLst>
          </a:custGeom>
          <a:blipFill>
            <a:blip r:embed="rId8"/>
            <a:stretch>
              <a:fillRect l="0" t="0" r="0" b="0"/>
            </a:stretch>
          </a:blipFill>
        </p:spPr>
      </p:sp>
    </p:spTree>
  </p:cSld>
  <p:clrMapOvr>
    <a:masterClrMapping/>
  </p:clrMapOvr>
  <p:transition spd="slow">
    <p:cover dir="lu"/>
  </p:transition>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92557" y="844046"/>
            <a:ext cx="8442960" cy="5315408"/>
            <a:chOff x="0" y="0"/>
            <a:chExt cx="6169886" cy="3884356"/>
          </a:xfrm>
        </p:grpSpPr>
        <p:sp>
          <p:nvSpPr>
            <p:cNvPr name="Freeform 6" id="6"/>
            <p:cNvSpPr/>
            <p:nvPr/>
          </p:nvSpPr>
          <p:spPr>
            <a:xfrm flipH="false" flipV="false" rot="0">
              <a:off x="-1" y="0"/>
              <a:ext cx="6176157" cy="3888984"/>
            </a:xfrm>
            <a:custGeom>
              <a:avLst/>
              <a:gdLst/>
              <a:ahLst/>
              <a:cxnLst/>
              <a:rect r="r" b="b" t="t" l="l"/>
              <a:pathLst>
                <a:path h="3888984" w="6176157">
                  <a:moveTo>
                    <a:pt x="6138056" y="3283812"/>
                  </a:moveTo>
                  <a:cubicBezTo>
                    <a:pt x="6135629" y="3463836"/>
                    <a:pt x="5962514" y="3597490"/>
                    <a:pt x="5761638" y="3597490"/>
                  </a:cubicBezTo>
                  <a:cubicBezTo>
                    <a:pt x="5761638" y="3597490"/>
                    <a:pt x="5567658" y="3587520"/>
                    <a:pt x="5271250" y="3600964"/>
                  </a:cubicBezTo>
                  <a:cubicBezTo>
                    <a:pt x="5084075" y="3609454"/>
                    <a:pt x="1597307" y="3612581"/>
                    <a:pt x="908799" y="3613734"/>
                  </a:cubicBezTo>
                  <a:lnTo>
                    <a:pt x="940817" y="3866531"/>
                  </a:lnTo>
                  <a:cubicBezTo>
                    <a:pt x="942220" y="3879879"/>
                    <a:pt x="927684" y="3888984"/>
                    <a:pt x="916302" y="3881870"/>
                  </a:cubicBezTo>
                  <a:cubicBezTo>
                    <a:pt x="864324" y="3849385"/>
                    <a:pt x="793268" y="3808018"/>
                    <a:pt x="653873" y="3720570"/>
                  </a:cubicBezTo>
                  <a:cubicBezTo>
                    <a:pt x="595960" y="3684239"/>
                    <a:pt x="543807" y="3645356"/>
                    <a:pt x="504750" y="3614359"/>
                  </a:cubicBezTo>
                  <a:cubicBezTo>
                    <a:pt x="439719" y="3614407"/>
                    <a:pt x="401817" y="3614407"/>
                    <a:pt x="401817" y="3614407"/>
                  </a:cubicBezTo>
                  <a:cubicBezTo>
                    <a:pt x="200942" y="3614407"/>
                    <a:pt x="26610" y="3517139"/>
                    <a:pt x="25400" y="3357026"/>
                  </a:cubicBezTo>
                  <a:cubicBezTo>
                    <a:pt x="25400" y="3357026"/>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458828"/>
                  </a:cubicBezTo>
                  <a:cubicBezTo>
                    <a:pt x="6176157" y="2950742"/>
                    <a:pt x="6138056" y="3283812"/>
                    <a:pt x="6138056" y="3283812"/>
                  </a:cubicBezTo>
                  <a:close/>
                </a:path>
              </a:pathLst>
            </a:custGeom>
            <a:solidFill>
              <a:srgbClr val="EEC51D"/>
            </a:solidFill>
          </p:spPr>
        </p:sp>
      </p:grpSp>
      <p:sp>
        <p:nvSpPr>
          <p:cNvPr name="Freeform 7" id="7"/>
          <p:cNvSpPr/>
          <p:nvPr/>
        </p:nvSpPr>
        <p:spPr>
          <a:xfrm flipH="false" flipV="false" rot="0">
            <a:off x="1331887" y="5773763"/>
            <a:ext cx="2039850" cy="1786899"/>
          </a:xfrm>
          <a:custGeom>
            <a:avLst/>
            <a:gdLst/>
            <a:ahLst/>
            <a:cxnLst/>
            <a:rect r="r" b="b" t="t" l="l"/>
            <a:pathLst>
              <a:path h="1786899" w="2039850">
                <a:moveTo>
                  <a:pt x="0" y="0"/>
                </a:moveTo>
                <a:lnTo>
                  <a:pt x="2039849" y="0"/>
                </a:lnTo>
                <a:lnTo>
                  <a:pt x="2039849" y="1786899"/>
                </a:lnTo>
                <a:lnTo>
                  <a:pt x="0" y="17868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8902500" y="6159454"/>
            <a:ext cx="648595" cy="424226"/>
          </a:xfrm>
          <a:custGeom>
            <a:avLst/>
            <a:gdLst/>
            <a:ahLst/>
            <a:cxnLst/>
            <a:rect r="r" b="b" t="t" l="l"/>
            <a:pathLst>
              <a:path h="424226" w="648595">
                <a:moveTo>
                  <a:pt x="0" y="0"/>
                </a:moveTo>
                <a:lnTo>
                  <a:pt x="648595" y="0"/>
                </a:lnTo>
                <a:lnTo>
                  <a:pt x="648595" y="424226"/>
                </a:lnTo>
                <a:lnTo>
                  <a:pt x="0" y="424226"/>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9" id="9"/>
          <p:cNvSpPr txBox="true"/>
          <p:nvPr/>
        </p:nvSpPr>
        <p:spPr>
          <a:xfrm rot="0">
            <a:off x="2641625" y="217175"/>
            <a:ext cx="3854613" cy="626871"/>
          </a:xfrm>
          <a:prstGeom prst="rect">
            <a:avLst/>
          </a:prstGeom>
        </p:spPr>
        <p:txBody>
          <a:bodyPr anchor="t" rtlCol="false" tIns="0" lIns="0" bIns="0" rIns="0">
            <a:spAutoFit/>
          </a:bodyPr>
          <a:lstStyle/>
          <a:p>
            <a:pPr algn="ctr">
              <a:lnSpc>
                <a:spcPts val="4783"/>
              </a:lnSpc>
            </a:pPr>
            <a:r>
              <a:rPr lang="en-US" sz="4599">
                <a:solidFill>
                  <a:srgbClr val="000000"/>
                </a:solidFill>
                <a:latin typeface="Just Another Hand"/>
              </a:rPr>
              <a:t>Konsep Pemrograman Web</a:t>
            </a:r>
          </a:p>
        </p:txBody>
      </p:sp>
      <p:sp>
        <p:nvSpPr>
          <p:cNvPr name="TextBox 10" id="10"/>
          <p:cNvSpPr txBox="true"/>
          <p:nvPr/>
        </p:nvSpPr>
        <p:spPr>
          <a:xfrm rot="0">
            <a:off x="1079316" y="1022424"/>
            <a:ext cx="7469442" cy="4920552"/>
          </a:xfrm>
          <a:prstGeom prst="rect">
            <a:avLst/>
          </a:prstGeom>
        </p:spPr>
        <p:txBody>
          <a:bodyPr anchor="t" rtlCol="false" tIns="0" lIns="0" bIns="0" rIns="0">
            <a:spAutoFit/>
          </a:bodyPr>
          <a:lstStyle/>
          <a:p>
            <a:pPr algn="just" marL="437733" indent="-218867" lvl="1">
              <a:lnSpc>
                <a:spcPts val="2838"/>
              </a:lnSpc>
              <a:buFont typeface="Arial"/>
              <a:buChar char="•"/>
            </a:pPr>
            <a:r>
              <a:rPr lang="en-US" sz="2027">
                <a:solidFill>
                  <a:srgbClr val="000000"/>
                </a:solidFill>
                <a:latin typeface="Mali Bold"/>
              </a:rPr>
              <a:t>Pemrograman web: membuat aplikasi berbasis web</a:t>
            </a:r>
          </a:p>
          <a:p>
            <a:pPr algn="just" marL="437733" indent="-218867" lvl="1">
              <a:lnSpc>
                <a:spcPts val="2838"/>
              </a:lnSpc>
              <a:buFont typeface="Arial"/>
              <a:buChar char="•"/>
            </a:pPr>
            <a:r>
              <a:rPr lang="en-US" sz="2027">
                <a:solidFill>
                  <a:srgbClr val="000000"/>
                </a:solidFill>
                <a:latin typeface="Mali Bold"/>
              </a:rPr>
              <a:t>Aplikasi berbasis web: Aplikasi yang dibuat dengan memanfaatkan mekanisme dan aplikasi yang sudah ada pada sistem web (WWW)</a:t>
            </a:r>
          </a:p>
          <a:p>
            <a:pPr algn="just" marL="437733" indent="-218867" lvl="1">
              <a:lnSpc>
                <a:spcPts val="2838"/>
              </a:lnSpc>
              <a:buFont typeface="Arial"/>
              <a:buChar char="•"/>
            </a:pPr>
            <a:r>
              <a:rPr lang="en-US" sz="2027">
                <a:solidFill>
                  <a:srgbClr val="000000"/>
                </a:solidFill>
                <a:latin typeface="Mali Bold"/>
              </a:rPr>
              <a:t>Sistem web sebenarnya merupakan aplikasi yang:</a:t>
            </a:r>
          </a:p>
          <a:p>
            <a:pPr algn="just" marL="875467" indent="-291822" lvl="2">
              <a:lnSpc>
                <a:spcPts val="2838"/>
              </a:lnSpc>
              <a:buFont typeface="Arial"/>
              <a:buChar char="⚬"/>
            </a:pPr>
            <a:r>
              <a:rPr lang="en-US" sz="2027">
                <a:solidFill>
                  <a:srgbClr val="000000"/>
                </a:solidFill>
                <a:latin typeface="Mali Bold"/>
              </a:rPr>
              <a:t>Berarsitektur client-server</a:t>
            </a:r>
          </a:p>
          <a:p>
            <a:pPr algn="just" marL="875467" indent="-291822" lvl="2">
              <a:lnSpc>
                <a:spcPts val="2838"/>
              </a:lnSpc>
              <a:buFont typeface="Arial"/>
              <a:buChar char="⚬"/>
            </a:pPr>
            <a:r>
              <a:rPr lang="en-US" sz="2027">
                <a:solidFill>
                  <a:srgbClr val="000000"/>
                </a:solidFill>
                <a:latin typeface="Mali Bold"/>
              </a:rPr>
              <a:t>Software web browser di sisi client</a:t>
            </a:r>
          </a:p>
          <a:p>
            <a:pPr algn="just" marL="875467" indent="-291822" lvl="2">
              <a:lnSpc>
                <a:spcPts val="2838"/>
              </a:lnSpc>
              <a:buFont typeface="Arial"/>
              <a:buChar char="⚬"/>
            </a:pPr>
            <a:r>
              <a:rPr lang="en-US" sz="2027">
                <a:solidFill>
                  <a:srgbClr val="000000"/>
                </a:solidFill>
                <a:latin typeface="Mali Bold"/>
              </a:rPr>
              <a:t>Software web server di sisi server</a:t>
            </a:r>
          </a:p>
          <a:p>
            <a:pPr algn="just" marL="875467" indent="-291822" lvl="2">
              <a:lnSpc>
                <a:spcPts val="2838"/>
              </a:lnSpc>
              <a:buFont typeface="Arial"/>
              <a:buChar char="⚬"/>
            </a:pPr>
            <a:r>
              <a:rPr lang="en-US" sz="2027">
                <a:solidFill>
                  <a:srgbClr val="000000"/>
                </a:solidFill>
                <a:latin typeface="Mali Bold"/>
              </a:rPr>
              <a:t>Menggunakan protokol HTTP dalam komunikasi antara client dan server</a:t>
            </a:r>
          </a:p>
          <a:p>
            <a:pPr algn="just" marL="875467" indent="-291822" lvl="2">
              <a:lnSpc>
                <a:spcPts val="2838"/>
              </a:lnSpc>
              <a:buFont typeface="Arial"/>
              <a:buChar char="⚬"/>
            </a:pPr>
            <a:r>
              <a:rPr lang="en-US" sz="2027">
                <a:solidFill>
                  <a:srgbClr val="000000"/>
                </a:solidFill>
                <a:latin typeface="Mali Bold"/>
              </a:rPr>
              <a:t>Mempunyai fungsi utk mengambil/menjalankan isi file dokumen web di server &amp;menampilkannya di sisi client</a:t>
            </a:r>
          </a:p>
          <a:p>
            <a:pPr algn="just">
              <a:lnSpc>
                <a:spcPts val="2838"/>
              </a:lnSpc>
            </a:pPr>
          </a:p>
        </p:txBody>
      </p:sp>
      <p:sp>
        <p:nvSpPr>
          <p:cNvPr name="Freeform 11" id="11"/>
          <p:cNvSpPr/>
          <p:nvPr/>
        </p:nvSpPr>
        <p:spPr>
          <a:xfrm flipH="false" flipV="false" rot="0">
            <a:off x="4871186" y="1009373"/>
            <a:ext cx="301077" cy="385099"/>
          </a:xfrm>
          <a:custGeom>
            <a:avLst/>
            <a:gdLst/>
            <a:ahLst/>
            <a:cxnLst/>
            <a:rect r="r" b="b" t="t" l="l"/>
            <a:pathLst>
              <a:path h="385099" w="301077">
                <a:moveTo>
                  <a:pt x="0" y="0"/>
                </a:moveTo>
                <a:lnTo>
                  <a:pt x="301077" y="0"/>
                </a:lnTo>
                <a:lnTo>
                  <a:pt x="301077" y="385099"/>
                </a:lnTo>
                <a:lnTo>
                  <a:pt x="0" y="385099"/>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2" id="12"/>
          <p:cNvSpPr/>
          <p:nvPr/>
        </p:nvSpPr>
        <p:spPr>
          <a:xfrm flipH="false" flipV="false" rot="0">
            <a:off x="3582610" y="6075921"/>
            <a:ext cx="986321" cy="1015517"/>
          </a:xfrm>
          <a:custGeom>
            <a:avLst/>
            <a:gdLst/>
            <a:ahLst/>
            <a:cxnLst/>
            <a:rect r="r" b="b" t="t" l="l"/>
            <a:pathLst>
              <a:path h="1015517" w="986321">
                <a:moveTo>
                  <a:pt x="0" y="0"/>
                </a:moveTo>
                <a:lnTo>
                  <a:pt x="986321" y="0"/>
                </a:lnTo>
                <a:lnTo>
                  <a:pt x="986321" y="1015518"/>
                </a:lnTo>
                <a:lnTo>
                  <a:pt x="0" y="1015518"/>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Tree>
  </p:cSld>
  <p:clrMapOvr>
    <a:masterClrMapping/>
  </p:clrMapOvr>
  <p:transition spd="slow">
    <p:cover dir="ld"/>
  </p:transition>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92557" y="844046"/>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TextBox 7" id="7"/>
          <p:cNvSpPr txBox="true"/>
          <p:nvPr/>
        </p:nvSpPr>
        <p:spPr>
          <a:xfrm rot="0">
            <a:off x="0" y="1084116"/>
            <a:ext cx="7866115" cy="5272977"/>
          </a:xfrm>
          <a:prstGeom prst="rect">
            <a:avLst/>
          </a:prstGeom>
        </p:spPr>
        <p:txBody>
          <a:bodyPr anchor="t" rtlCol="false" tIns="0" lIns="0" bIns="0" rIns="0">
            <a:spAutoFit/>
          </a:bodyPr>
          <a:lstStyle/>
          <a:p>
            <a:pPr algn="just" marL="875467" indent="-291822" lvl="2">
              <a:lnSpc>
                <a:spcPts val="2838"/>
              </a:lnSpc>
              <a:spcBef>
                <a:spcPct val="0"/>
              </a:spcBef>
              <a:buFont typeface="Arial"/>
              <a:buChar char="⚬"/>
            </a:pPr>
            <a:r>
              <a:rPr lang="en-US" sz="2027" strike="noStrike" u="none">
                <a:solidFill>
                  <a:srgbClr val="000000"/>
                </a:solidFill>
                <a:latin typeface="Mali Bold"/>
              </a:rPr>
              <a:t>Membuat aplikasi berbasis web berarti:</a:t>
            </a:r>
          </a:p>
          <a:p>
            <a:pPr algn="just" marL="1313200" indent="-328300" lvl="3">
              <a:lnSpc>
                <a:spcPts val="2838"/>
              </a:lnSpc>
              <a:spcBef>
                <a:spcPct val="0"/>
              </a:spcBef>
              <a:buFont typeface="Arial"/>
              <a:buChar char="￭"/>
            </a:pPr>
            <a:r>
              <a:rPr lang="en-US" sz="2027" strike="noStrike" u="none">
                <a:solidFill>
                  <a:srgbClr val="000000"/>
                </a:solidFill>
                <a:latin typeface="Mali Bold"/>
              </a:rPr>
              <a:t>Memperkaya fungsi web server dengan cara menambahkan program pada dokumen web yang akan dieksekusi oleh server ketika file dokumen web tersebut diakses oleh web server</a:t>
            </a:r>
          </a:p>
          <a:p>
            <a:pPr algn="just" marL="1313200" indent="-328300" lvl="3">
              <a:lnSpc>
                <a:spcPts val="2838"/>
              </a:lnSpc>
              <a:spcBef>
                <a:spcPct val="0"/>
              </a:spcBef>
              <a:buFont typeface="Arial"/>
              <a:buChar char="￭"/>
            </a:pPr>
            <a:r>
              <a:rPr lang="en-US" sz="2027" strike="noStrike" u="none">
                <a:solidFill>
                  <a:srgbClr val="000000"/>
                </a:solidFill>
                <a:latin typeface="Mali Bold"/>
              </a:rPr>
              <a:t>Misalnya, program yang mengambil data ke basis data untuk ditampilkan ke web browser</a:t>
            </a:r>
          </a:p>
          <a:p>
            <a:pPr algn="just" marL="1313200" indent="-328300" lvl="3">
              <a:lnSpc>
                <a:spcPts val="2838"/>
              </a:lnSpc>
              <a:spcBef>
                <a:spcPct val="0"/>
              </a:spcBef>
              <a:buFont typeface="Arial"/>
              <a:buChar char="￭"/>
            </a:pPr>
            <a:r>
              <a:rPr lang="en-US" sz="2027" strike="noStrike" u="none">
                <a:solidFill>
                  <a:srgbClr val="000000"/>
                </a:solidFill>
                <a:latin typeface="Mali Bold"/>
              </a:rPr>
              <a:t>Memperkaya interaktivitas dokumen dengan cara menambahkan program pada dokumen web yang akan dieksekusi oleh web browser ketika file dokumen tersebut ditampilkan oleh web browser</a:t>
            </a:r>
          </a:p>
          <a:p>
            <a:pPr algn="just" marL="1313200" indent="-328300" lvl="3">
              <a:lnSpc>
                <a:spcPts val="2838"/>
              </a:lnSpc>
              <a:spcBef>
                <a:spcPct val="0"/>
              </a:spcBef>
              <a:buFont typeface="Arial"/>
              <a:buChar char="￭"/>
            </a:pPr>
            <a:r>
              <a:rPr lang="en-US" sz="2027" strike="noStrike" u="none">
                <a:solidFill>
                  <a:srgbClr val="000000"/>
                </a:solidFill>
                <a:latin typeface="Mali Bold"/>
              </a:rPr>
              <a:t>Misalnya, program yang memvalidasi data masukan pada form sebelum disubmit ke web server</a:t>
            </a:r>
          </a:p>
          <a:p>
            <a:pPr algn="just">
              <a:lnSpc>
                <a:spcPts val="2838"/>
              </a:lnSpc>
              <a:spcBef>
                <a:spcPct val="0"/>
              </a:spcBef>
            </a:pPr>
          </a:p>
        </p:txBody>
      </p:sp>
      <p:sp>
        <p:nvSpPr>
          <p:cNvPr name="Freeform 8" id="8"/>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9" id="9"/>
          <p:cNvSpPr/>
          <p:nvPr/>
        </p:nvSpPr>
        <p:spPr>
          <a:xfrm flipH="false" flipV="false" rot="0">
            <a:off x="7813916" y="4296332"/>
            <a:ext cx="2416328" cy="3164240"/>
          </a:xfrm>
          <a:custGeom>
            <a:avLst/>
            <a:gdLst/>
            <a:ahLst/>
            <a:cxnLst/>
            <a:rect r="r" b="b" t="t" l="l"/>
            <a:pathLst>
              <a:path h="3164240" w="2416328">
                <a:moveTo>
                  <a:pt x="0" y="0"/>
                </a:moveTo>
                <a:lnTo>
                  <a:pt x="2416328" y="0"/>
                </a:lnTo>
                <a:lnTo>
                  <a:pt x="2416328" y="3164240"/>
                </a:lnTo>
                <a:lnTo>
                  <a:pt x="0" y="3164240"/>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2641625" y="217175"/>
            <a:ext cx="3854613" cy="626871"/>
          </a:xfrm>
          <a:prstGeom prst="rect">
            <a:avLst/>
          </a:prstGeom>
        </p:spPr>
        <p:txBody>
          <a:bodyPr anchor="t" rtlCol="false" tIns="0" lIns="0" bIns="0" rIns="0">
            <a:spAutoFit/>
          </a:bodyPr>
          <a:lstStyle/>
          <a:p>
            <a:pPr algn="ctr">
              <a:lnSpc>
                <a:spcPts val="4783"/>
              </a:lnSpc>
            </a:pPr>
            <a:r>
              <a:rPr lang="en-US" sz="4599">
                <a:solidFill>
                  <a:srgbClr val="000000"/>
                </a:solidFill>
                <a:latin typeface="Just Another Hand"/>
              </a:rPr>
              <a:t>Konsep Pemrograman Web</a:t>
            </a:r>
          </a:p>
        </p:txBody>
      </p:sp>
    </p:spTree>
  </p:cSld>
  <p:clrMapOvr>
    <a:masterClrMapping/>
  </p:clrMapOvr>
  <p:transition spd="slow">
    <p:cover dir="lu"/>
  </p:transition>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0" y="1370570"/>
            <a:ext cx="7866115" cy="5977827"/>
          </a:xfrm>
          <a:prstGeom prst="rect">
            <a:avLst/>
          </a:prstGeom>
        </p:spPr>
        <p:txBody>
          <a:bodyPr anchor="t" rtlCol="false" tIns="0" lIns="0" bIns="0" rIns="0">
            <a:spAutoFit/>
          </a:bodyPr>
          <a:lstStyle/>
          <a:p>
            <a:pPr algn="just" marL="875467" indent="-291822" lvl="2">
              <a:lnSpc>
                <a:spcPts val="2838"/>
              </a:lnSpc>
              <a:buFont typeface="Arial"/>
              <a:buChar char="⚬"/>
            </a:pPr>
            <a:r>
              <a:rPr lang="en-US" sz="2027">
                <a:solidFill>
                  <a:srgbClr val="000000"/>
                </a:solidFill>
                <a:latin typeface="Mali Bold"/>
              </a:rPr>
              <a:t>Kelebihan:</a:t>
            </a:r>
          </a:p>
          <a:p>
            <a:pPr algn="just" marL="1313200" indent="-328300" lvl="3">
              <a:lnSpc>
                <a:spcPts val="2838"/>
              </a:lnSpc>
              <a:buFont typeface="Arial"/>
              <a:buChar char="￭"/>
            </a:pPr>
            <a:r>
              <a:rPr lang="en-US" sz="2027">
                <a:solidFill>
                  <a:srgbClr val="000000"/>
                </a:solidFill>
                <a:latin typeface="Mali Bold"/>
              </a:rPr>
              <a:t>Dapat diakses kapan pun dan dari mana pun selama ada internet</a:t>
            </a:r>
          </a:p>
          <a:p>
            <a:pPr algn="just" marL="1313200" indent="-328300" lvl="3">
              <a:lnSpc>
                <a:spcPts val="2838"/>
              </a:lnSpc>
              <a:buFont typeface="Arial"/>
              <a:buChar char="￭"/>
            </a:pPr>
            <a:r>
              <a:rPr lang="en-US" sz="2027">
                <a:solidFill>
                  <a:srgbClr val="000000"/>
                </a:solidFill>
                <a:latin typeface="Mali Bold"/>
              </a:rPr>
              <a:t>Dapat diakses hanya dengan menggunakan web browser (umumnya sudah tersedia di PC, PDA, dan handphone terbaru), tidak perlu menginstall aplikasi client khusus</a:t>
            </a:r>
          </a:p>
          <a:p>
            <a:pPr algn="just">
              <a:lnSpc>
                <a:spcPts val="2838"/>
              </a:lnSpc>
            </a:pPr>
          </a:p>
          <a:p>
            <a:pPr algn="just" marL="875467" indent="-291822" lvl="2">
              <a:lnSpc>
                <a:spcPts val="2838"/>
              </a:lnSpc>
              <a:buFont typeface="Arial"/>
              <a:buChar char="⚬"/>
            </a:pPr>
            <a:r>
              <a:rPr lang="en-US" sz="2027">
                <a:solidFill>
                  <a:srgbClr val="000000"/>
                </a:solidFill>
                <a:latin typeface="Mali Bold"/>
              </a:rPr>
              <a:t>Kekurangan:</a:t>
            </a:r>
          </a:p>
          <a:p>
            <a:pPr algn="just" marL="1313200" indent="-328300" lvl="3">
              <a:lnSpc>
                <a:spcPts val="2838"/>
              </a:lnSpc>
              <a:buFont typeface="Arial"/>
              <a:buChar char="￭"/>
            </a:pPr>
            <a:r>
              <a:rPr lang="en-US" sz="2027">
                <a:solidFill>
                  <a:srgbClr val="000000"/>
                </a:solidFill>
                <a:latin typeface="Mali Bold"/>
              </a:rPr>
              <a:t>Antarmuka yang dapat dibuat terbatas sesuai spesifikasi standar untuk membuat dokumen web dan keterbatasan kemampuan web browser untuk menampilkannya</a:t>
            </a:r>
          </a:p>
          <a:p>
            <a:pPr algn="just" marL="1313200" indent="-328300" lvl="3">
              <a:lnSpc>
                <a:spcPts val="2838"/>
              </a:lnSpc>
              <a:buFont typeface="Arial"/>
              <a:buChar char="￭"/>
            </a:pPr>
            <a:r>
              <a:rPr lang="en-US" sz="2027">
                <a:solidFill>
                  <a:srgbClr val="000000"/>
                </a:solidFill>
                <a:latin typeface="Mali Bold"/>
              </a:rPr>
              <a:t>Terbatasnya kecepatan internet mungkin membuat respon aplikasi menjadi lambat</a:t>
            </a:r>
          </a:p>
          <a:p>
            <a:pPr algn="just">
              <a:lnSpc>
                <a:spcPts val="2838"/>
              </a:lnSpc>
              <a:spcBef>
                <a:spcPct val="0"/>
              </a:spcBef>
            </a:pPr>
          </a:p>
          <a:p>
            <a:pPr algn="just">
              <a:lnSpc>
                <a:spcPts val="2838"/>
              </a:lnSpc>
              <a:spcBef>
                <a:spcPct val="0"/>
              </a:spcBef>
            </a:pPr>
          </a:p>
        </p:txBody>
      </p:sp>
      <p:sp>
        <p:nvSpPr>
          <p:cNvPr name="Freeform 9" id="9"/>
          <p:cNvSpPr/>
          <p:nvPr/>
        </p:nvSpPr>
        <p:spPr>
          <a:xfrm flipH="true" flipV="false" rot="0">
            <a:off x="8010565" y="3899366"/>
            <a:ext cx="2023031" cy="3564812"/>
          </a:xfrm>
          <a:custGeom>
            <a:avLst/>
            <a:gdLst/>
            <a:ahLst/>
            <a:cxnLst/>
            <a:rect r="r" b="b" t="t" l="l"/>
            <a:pathLst>
              <a:path h="3564812" w="2023031">
                <a:moveTo>
                  <a:pt x="2023030" y="0"/>
                </a:moveTo>
                <a:lnTo>
                  <a:pt x="0" y="0"/>
                </a:lnTo>
                <a:lnTo>
                  <a:pt x="0" y="3564812"/>
                </a:lnTo>
                <a:lnTo>
                  <a:pt x="2023030" y="3564812"/>
                </a:lnTo>
                <a:lnTo>
                  <a:pt x="202303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31520" y="434277"/>
            <a:ext cx="6829738" cy="558417"/>
          </a:xfrm>
          <a:prstGeom prst="rect">
            <a:avLst/>
          </a:prstGeom>
        </p:spPr>
        <p:txBody>
          <a:bodyPr anchor="t" rtlCol="false" tIns="0" lIns="0" bIns="0" rIns="0">
            <a:spAutoFit/>
          </a:bodyPr>
          <a:lstStyle/>
          <a:p>
            <a:pPr>
              <a:lnSpc>
                <a:spcPts val="4047"/>
              </a:lnSpc>
            </a:pPr>
            <a:r>
              <a:rPr lang="en-US" sz="4599">
                <a:solidFill>
                  <a:srgbClr val="000000"/>
                </a:solidFill>
                <a:latin typeface="Just Another Hand"/>
              </a:rPr>
              <a:t>Kelebihan &amp; Kekurangan Aplikasi Berbasis Web</a:t>
            </a:r>
          </a:p>
        </p:txBody>
      </p:sp>
    </p:spTree>
  </p:cSld>
  <p:clrMapOvr>
    <a:masterClrMapping/>
  </p:clrMapOvr>
  <p:transition spd="slow">
    <p:cover dir="lu"/>
  </p:transition>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409646" y="1464581"/>
            <a:ext cx="7271090" cy="5625402"/>
          </a:xfrm>
          <a:prstGeom prst="rect">
            <a:avLst/>
          </a:prstGeom>
        </p:spPr>
        <p:txBody>
          <a:bodyPr anchor="t" rtlCol="false" tIns="0" lIns="0" bIns="0" rIns="0">
            <a:spAutoFit/>
          </a:bodyPr>
          <a:lstStyle/>
          <a:p>
            <a:pPr algn="just" marL="875467" indent="-291822" lvl="2">
              <a:lnSpc>
                <a:spcPts val="2838"/>
              </a:lnSpc>
              <a:buFont typeface="Arial"/>
              <a:buChar char="⚬"/>
            </a:pPr>
            <a:r>
              <a:rPr lang="en-US" sz="2027">
                <a:solidFill>
                  <a:srgbClr val="000000"/>
                </a:solidFill>
                <a:latin typeface="Mali Bold"/>
              </a:rPr>
              <a:t>Yang perlu dipelajari untuk membuat aplikasi berbasis web:</a:t>
            </a:r>
          </a:p>
          <a:p>
            <a:pPr algn="just" marL="1313200" indent="-328300" lvl="3">
              <a:lnSpc>
                <a:spcPts val="2838"/>
              </a:lnSpc>
              <a:buFont typeface="Arial"/>
              <a:buChar char="￭"/>
            </a:pPr>
            <a:r>
              <a:rPr lang="en-US" sz="2027">
                <a:solidFill>
                  <a:srgbClr val="000000"/>
                </a:solidFill>
                <a:latin typeface="Mali Bold"/>
              </a:rPr>
              <a:t>Sintaks pembuatan dokumen web (HTML &amp; CSS)</a:t>
            </a:r>
          </a:p>
          <a:p>
            <a:pPr algn="just" marL="1313200" indent="-328300" lvl="3">
              <a:lnSpc>
                <a:spcPts val="2838"/>
              </a:lnSpc>
              <a:buFont typeface="Arial"/>
              <a:buChar char="￭"/>
            </a:pPr>
            <a:r>
              <a:rPr lang="en-US" sz="2027">
                <a:solidFill>
                  <a:srgbClr val="000000"/>
                </a:solidFill>
                <a:latin typeface="Mali Bold"/>
              </a:rPr>
              <a:t>Client side scripting (JavaScript)</a:t>
            </a:r>
          </a:p>
          <a:p>
            <a:pPr algn="just" marL="875467" indent="-291822" lvl="2">
              <a:lnSpc>
                <a:spcPts val="2838"/>
              </a:lnSpc>
              <a:buFont typeface="Arial"/>
              <a:buChar char="⚬"/>
            </a:pPr>
            <a:r>
              <a:rPr lang="en-US" sz="2027">
                <a:solidFill>
                  <a:srgbClr val="000000"/>
                </a:solidFill>
                <a:latin typeface="Mali Bold"/>
              </a:rPr>
              <a:t>Di sisi server</a:t>
            </a:r>
            <a:r>
              <a:rPr lang="en-US" sz="2027">
                <a:solidFill>
                  <a:srgbClr val="000000"/>
                </a:solidFill>
                <a:latin typeface="Mali Bold"/>
              </a:rPr>
              <a:t>:</a:t>
            </a:r>
          </a:p>
          <a:p>
            <a:pPr algn="just" marL="1313200" indent="-328300" lvl="3">
              <a:lnSpc>
                <a:spcPts val="2838"/>
              </a:lnSpc>
              <a:buFont typeface="Arial"/>
              <a:buChar char="￭"/>
            </a:pPr>
            <a:r>
              <a:rPr lang="en-US" sz="2027">
                <a:solidFill>
                  <a:srgbClr val="000000"/>
                </a:solidFill>
                <a:latin typeface="Mali Bold"/>
              </a:rPr>
              <a:t>Mekanisme pemanggilan program dan pengambilan output program oleh web server (CGI)</a:t>
            </a:r>
          </a:p>
          <a:p>
            <a:pPr algn="just" marL="1313200" indent="-328300" lvl="3">
              <a:lnSpc>
                <a:spcPts val="2838"/>
              </a:lnSpc>
              <a:buFont typeface="Arial"/>
              <a:buChar char="￭"/>
            </a:pPr>
            <a:r>
              <a:rPr lang="en-US" sz="2027">
                <a:solidFill>
                  <a:srgbClr val="000000"/>
                </a:solidFill>
                <a:latin typeface="Mali Bold"/>
              </a:rPr>
              <a:t>Server side scripting (PHP, JSP, ASP, dll. Untuk contoh: PHP)</a:t>
            </a:r>
          </a:p>
          <a:p>
            <a:pPr algn="just" marL="875467" indent="-291822" lvl="2">
              <a:lnSpc>
                <a:spcPts val="2838"/>
              </a:lnSpc>
              <a:buFont typeface="Arial"/>
              <a:buChar char="⚬"/>
            </a:pPr>
            <a:r>
              <a:rPr lang="en-US" sz="2027">
                <a:solidFill>
                  <a:srgbClr val="000000"/>
                </a:solidFill>
                <a:latin typeface="Mali Bold"/>
              </a:rPr>
              <a:t>Penghubung</a:t>
            </a:r>
          </a:p>
          <a:p>
            <a:pPr algn="just" marL="1313200" indent="-328300" lvl="3">
              <a:lnSpc>
                <a:spcPts val="2838"/>
              </a:lnSpc>
              <a:buFont typeface="Arial"/>
              <a:buChar char="￭"/>
            </a:pPr>
            <a:r>
              <a:rPr lang="en-US" sz="2027">
                <a:solidFill>
                  <a:srgbClr val="000000"/>
                </a:solidFill>
                <a:latin typeface="Mali Bold"/>
              </a:rPr>
              <a:t>Sintaks pengalamatan dokumen web (URL)</a:t>
            </a:r>
          </a:p>
          <a:p>
            <a:pPr algn="just" marL="1313200" indent="-328300" lvl="3">
              <a:lnSpc>
                <a:spcPts val="2838"/>
              </a:lnSpc>
              <a:buFont typeface="Arial"/>
              <a:buChar char="￭"/>
            </a:pPr>
            <a:r>
              <a:rPr lang="en-US" sz="2027">
                <a:solidFill>
                  <a:srgbClr val="000000"/>
                </a:solidFill>
                <a:latin typeface="Mali Bold"/>
              </a:rPr>
              <a:t>Protokol komunikasi (HTTP)</a:t>
            </a:r>
          </a:p>
          <a:p>
            <a:pPr algn="just">
              <a:lnSpc>
                <a:spcPts val="2838"/>
              </a:lnSpc>
              <a:spcBef>
                <a:spcPct val="0"/>
              </a:spcBef>
            </a:pPr>
          </a:p>
          <a:p>
            <a:pPr algn="just">
              <a:lnSpc>
                <a:spcPts val="2838"/>
              </a:lnSpc>
              <a:spcBef>
                <a:spcPct val="0"/>
              </a:spcBef>
            </a:pPr>
          </a:p>
        </p:txBody>
      </p:sp>
      <p:sp>
        <p:nvSpPr>
          <p:cNvPr name="Freeform 9" id="9"/>
          <p:cNvSpPr/>
          <p:nvPr/>
        </p:nvSpPr>
        <p:spPr>
          <a:xfrm flipH="true" flipV="false" rot="0">
            <a:off x="8010565" y="3899366"/>
            <a:ext cx="2023031" cy="3564812"/>
          </a:xfrm>
          <a:custGeom>
            <a:avLst/>
            <a:gdLst/>
            <a:ahLst/>
            <a:cxnLst/>
            <a:rect r="r" b="b" t="t" l="l"/>
            <a:pathLst>
              <a:path h="3564812" w="2023031">
                <a:moveTo>
                  <a:pt x="2023030" y="0"/>
                </a:moveTo>
                <a:lnTo>
                  <a:pt x="0" y="0"/>
                </a:lnTo>
                <a:lnTo>
                  <a:pt x="0" y="3564812"/>
                </a:lnTo>
                <a:lnTo>
                  <a:pt x="2023030" y="3564812"/>
                </a:lnTo>
                <a:lnTo>
                  <a:pt x="202303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31520" y="434277"/>
            <a:ext cx="6829738" cy="558417"/>
          </a:xfrm>
          <a:prstGeom prst="rect">
            <a:avLst/>
          </a:prstGeom>
        </p:spPr>
        <p:txBody>
          <a:bodyPr anchor="t" rtlCol="false" tIns="0" lIns="0" bIns="0" rIns="0">
            <a:spAutoFit/>
          </a:bodyPr>
          <a:lstStyle/>
          <a:p>
            <a:pPr>
              <a:lnSpc>
                <a:spcPts val="4047"/>
              </a:lnSpc>
            </a:pPr>
            <a:r>
              <a:rPr lang="en-US" sz="4599">
                <a:solidFill>
                  <a:srgbClr val="000000"/>
                </a:solidFill>
                <a:latin typeface="Just Another Hand"/>
              </a:rPr>
              <a:t>Kelebihan &amp; Kekurangan Aplikasi Berbasis Web</a:t>
            </a:r>
          </a:p>
        </p:txBody>
      </p:sp>
    </p:spTree>
  </p:cSld>
  <p:clrMapOvr>
    <a:masterClrMapping/>
  </p:clrMapOvr>
  <p:transition spd="slow">
    <p:cover dir="lu"/>
  </p:transition>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570583" y="1678370"/>
            <a:ext cx="8612434" cy="5254974"/>
          </a:xfrm>
          <a:prstGeom prst="rect">
            <a:avLst/>
          </a:prstGeom>
        </p:spPr>
        <p:txBody>
          <a:bodyPr anchor="t" rtlCol="false" tIns="0" lIns="0" bIns="0" rIns="0">
            <a:spAutoFit/>
          </a:bodyPr>
          <a:lstStyle/>
          <a:p>
            <a:pPr algn="just" marL="875467" indent="-291822" lvl="2">
              <a:lnSpc>
                <a:spcPts val="2230"/>
              </a:lnSpc>
              <a:buFont typeface="Arial"/>
              <a:buChar char="⚬"/>
            </a:pPr>
            <a:r>
              <a:rPr lang="en-US" sz="2027">
                <a:solidFill>
                  <a:srgbClr val="000000"/>
                </a:solidFill>
                <a:latin typeface="Mali Bold"/>
              </a:rPr>
              <a:t>Jika dokumen web yang diminta oleh web browser merupakan file program atau file HTML yang disisipi program, maka web server akan menjalankan (run) file tersebut dengan bantuan interpreter atau sistem operasi</a:t>
            </a:r>
          </a:p>
          <a:p>
            <a:pPr algn="just" marL="875467" indent="-291822" lvl="2">
              <a:lnSpc>
                <a:spcPts val="2230"/>
              </a:lnSpc>
              <a:buFont typeface="Arial"/>
              <a:buChar char="⚬"/>
            </a:pPr>
            <a:r>
              <a:rPr lang="en-US" sz="2027">
                <a:solidFill>
                  <a:srgbClr val="000000"/>
                </a:solidFill>
                <a:latin typeface="Mali Bold"/>
              </a:rPr>
              <a:t>Informasi yang diberikan oleh web server kepada program:</a:t>
            </a:r>
          </a:p>
          <a:p>
            <a:pPr algn="just" marL="1313200" indent="-328300" lvl="3">
              <a:lnSpc>
                <a:spcPts val="2230"/>
              </a:lnSpc>
              <a:buFont typeface="Arial"/>
              <a:buChar char="￭"/>
            </a:pPr>
            <a:r>
              <a:rPr lang="en-US" sz="2027">
                <a:solidFill>
                  <a:srgbClr val="000000"/>
                </a:solidFill>
                <a:latin typeface="Mali Bold"/>
              </a:rPr>
              <a:t>Server variables : berbagai informasi yang ada pada HTTP request yang sedang diterima, nama dan path file program, kapabilitas web server, dll</a:t>
            </a:r>
          </a:p>
          <a:p>
            <a:pPr algn="just" marL="1313200" indent="-328300" lvl="3">
              <a:lnSpc>
                <a:spcPts val="2230"/>
              </a:lnSpc>
              <a:buFont typeface="Arial"/>
              <a:buChar char="￭"/>
            </a:pPr>
            <a:r>
              <a:rPr lang="en-US" sz="2027">
                <a:solidFill>
                  <a:srgbClr val="000000"/>
                </a:solidFill>
                <a:latin typeface="Mali Bold"/>
              </a:rPr>
              <a:t>Environment variables : informasi yang telah diset (mungkin oleh aplikasi lain) pada lingkungan sistem operasi</a:t>
            </a:r>
          </a:p>
          <a:p>
            <a:pPr algn="just" marL="1313200" indent="-328300" lvl="3">
              <a:lnSpc>
                <a:spcPts val="2230"/>
              </a:lnSpc>
              <a:buFont typeface="Arial"/>
              <a:buChar char="￭"/>
            </a:pPr>
            <a:r>
              <a:rPr lang="en-US" sz="2027">
                <a:solidFill>
                  <a:srgbClr val="000000"/>
                </a:solidFill>
                <a:latin typeface="Mali Bold"/>
              </a:rPr>
              <a:t>Cookie : isi cookie yang disimpan di web browser</a:t>
            </a:r>
          </a:p>
          <a:p>
            <a:pPr algn="just" marL="1313200" indent="-328300" lvl="3">
              <a:lnSpc>
                <a:spcPts val="2230"/>
              </a:lnSpc>
              <a:buFont typeface="Arial"/>
              <a:buChar char="￭"/>
            </a:pPr>
            <a:r>
              <a:rPr lang="en-US" sz="2027">
                <a:solidFill>
                  <a:srgbClr val="000000"/>
                </a:solidFill>
                <a:latin typeface="Mali Bold"/>
              </a:rPr>
              <a:t>Request parameter : input dari user yang dikirimkan bersamaan dengan HTTP requestoleh web browser</a:t>
            </a:r>
          </a:p>
          <a:p>
            <a:pPr algn="just" marL="875467" indent="-291822" lvl="2">
              <a:lnSpc>
                <a:spcPts val="2230"/>
              </a:lnSpc>
              <a:buFont typeface="Arial"/>
              <a:buChar char="⚬"/>
            </a:pPr>
            <a:r>
              <a:rPr lang="en-US" sz="2027">
                <a:solidFill>
                  <a:srgbClr val="000000"/>
                </a:solidFill>
                <a:latin typeface="Mali Bold"/>
              </a:rPr>
              <a:t>Hasil output program ke standard output(screen) akan diambil oleh web server untuk dikirimkan kepada web browser sebagai HTTP response</a:t>
            </a:r>
          </a:p>
          <a:p>
            <a:pPr algn="just">
              <a:lnSpc>
                <a:spcPts val="2230"/>
              </a:lnSpc>
            </a:pPr>
          </a:p>
        </p:txBody>
      </p:sp>
      <p:sp>
        <p:nvSpPr>
          <p:cNvPr name="Freeform 9" id="9"/>
          <p:cNvSpPr/>
          <p:nvPr/>
        </p:nvSpPr>
        <p:spPr>
          <a:xfrm flipH="false" flipV="false" rot="0">
            <a:off x="-474470" y="4184582"/>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31520" y="181864"/>
            <a:ext cx="8002288" cy="1063242"/>
          </a:xfrm>
          <a:prstGeom prst="rect">
            <a:avLst/>
          </a:prstGeom>
        </p:spPr>
        <p:txBody>
          <a:bodyPr anchor="t" rtlCol="false" tIns="0" lIns="0" bIns="0" rIns="0">
            <a:spAutoFit/>
          </a:bodyPr>
          <a:lstStyle/>
          <a:p>
            <a:pPr>
              <a:lnSpc>
                <a:spcPts val="4047"/>
              </a:lnSpc>
            </a:pPr>
            <a:r>
              <a:rPr lang="en-US" sz="4599">
                <a:solidFill>
                  <a:srgbClr val="000000"/>
                </a:solidFill>
                <a:latin typeface="Just Another Hand"/>
              </a:rPr>
              <a:t>Mekanisme CGI </a:t>
            </a:r>
          </a:p>
          <a:p>
            <a:pPr>
              <a:lnSpc>
                <a:spcPts val="4047"/>
              </a:lnSpc>
            </a:pPr>
            <a:r>
              <a:rPr lang="en-US" sz="4599">
                <a:solidFill>
                  <a:srgbClr val="000000"/>
                </a:solidFill>
                <a:latin typeface="Just Another Hand"/>
              </a:rPr>
              <a:t>                               </a:t>
            </a:r>
            <a:r>
              <a:rPr lang="en-US" sz="4599">
                <a:solidFill>
                  <a:srgbClr val="000000"/>
                </a:solidFill>
                <a:latin typeface="Just Another Hand"/>
              </a:rPr>
              <a:t> (Common Gateway Interface)</a:t>
            </a:r>
          </a:p>
        </p:txBody>
      </p:sp>
    </p:spTree>
  </p:cSld>
  <p:clrMapOvr>
    <a:masterClrMapping/>
  </p:clrMapOvr>
  <p:transition spd="slow">
    <p:cover dir="lu"/>
  </p:transition>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996867" y="1612832"/>
            <a:ext cx="8060943" cy="5143500"/>
          </a:xfrm>
          <a:prstGeom prst="rect">
            <a:avLst/>
          </a:prstGeom>
        </p:spPr>
        <p:txBody>
          <a:bodyPr anchor="t" rtlCol="false" tIns="0" lIns="0" bIns="0" rIns="0">
            <a:spAutoFit/>
          </a:bodyPr>
          <a:lstStyle/>
          <a:p>
            <a:pPr algn="just" marL="409704" indent="-204852" lvl="1">
              <a:lnSpc>
                <a:spcPts val="2277"/>
              </a:lnSpc>
              <a:buFont typeface="Arial"/>
              <a:buChar char="•"/>
            </a:pPr>
            <a:r>
              <a:rPr lang="en-US" sz="1897">
                <a:solidFill>
                  <a:srgbClr val="000000"/>
                </a:solidFill>
                <a:latin typeface="Mali Bold"/>
              </a:rPr>
              <a:t>Pada PHP:</a:t>
            </a:r>
          </a:p>
          <a:p>
            <a:pPr algn="just" marL="819409" indent="-273136" lvl="2">
              <a:lnSpc>
                <a:spcPts val="2277"/>
              </a:lnSpc>
              <a:buFont typeface="Arial"/>
              <a:buChar char="⚬"/>
            </a:pPr>
            <a:r>
              <a:rPr lang="en-US" sz="1897">
                <a:solidFill>
                  <a:srgbClr val="000000"/>
                </a:solidFill>
                <a:latin typeface="Mali Bold"/>
              </a:rPr>
              <a:t>–Server variables diletakkan pada predefined variable $_SERVER</a:t>
            </a:r>
          </a:p>
          <a:p>
            <a:pPr algn="just" marL="819409" indent="-273136" lvl="2">
              <a:lnSpc>
                <a:spcPts val="2277"/>
              </a:lnSpc>
              <a:buFont typeface="Arial"/>
              <a:buChar char="⚬"/>
            </a:pPr>
            <a:r>
              <a:rPr lang="en-US" sz="1897">
                <a:solidFill>
                  <a:srgbClr val="000000"/>
                </a:solidFill>
                <a:latin typeface="Mali Bold"/>
              </a:rPr>
              <a:t>$_SERVER[“PHP_SELF”] = path dan nama file yang sedang dieksekusi</a:t>
            </a:r>
          </a:p>
          <a:p>
            <a:pPr algn="just" marL="819409" indent="-273136" lvl="2">
              <a:lnSpc>
                <a:spcPts val="2277"/>
              </a:lnSpc>
              <a:buFont typeface="Arial"/>
              <a:buChar char="⚬"/>
            </a:pPr>
            <a:r>
              <a:rPr lang="en-US" sz="1897">
                <a:solidFill>
                  <a:srgbClr val="000000"/>
                </a:solidFill>
                <a:latin typeface="Mali Bold"/>
              </a:rPr>
              <a:t>$_SERVER[“SERVER_NAME”] = nama host/server</a:t>
            </a:r>
          </a:p>
          <a:p>
            <a:pPr algn="just" marL="819409" indent="-273136" lvl="2">
              <a:lnSpc>
                <a:spcPts val="2277"/>
              </a:lnSpc>
              <a:buFont typeface="Arial"/>
              <a:buChar char="⚬"/>
            </a:pPr>
            <a:r>
              <a:rPr lang="en-US" sz="1897">
                <a:solidFill>
                  <a:srgbClr val="000000"/>
                </a:solidFill>
                <a:latin typeface="Mali Bold"/>
              </a:rPr>
              <a:t>$_SERVER[“REQUEST_METHOD”] = jenis metode request</a:t>
            </a:r>
          </a:p>
          <a:p>
            <a:pPr algn="just" marL="819409" indent="-273136" lvl="2">
              <a:lnSpc>
                <a:spcPts val="2277"/>
              </a:lnSpc>
              <a:buFont typeface="Arial"/>
              <a:buChar char="⚬"/>
            </a:pPr>
            <a:r>
              <a:rPr lang="en-US" sz="1897">
                <a:solidFill>
                  <a:srgbClr val="000000"/>
                </a:solidFill>
                <a:latin typeface="Mali Bold"/>
              </a:rPr>
              <a:t>$_SERVER[“HTTP_USER_AGENT”] = identitas web browser yang melakukan request</a:t>
            </a:r>
          </a:p>
          <a:p>
            <a:pPr algn="just" marL="819409" indent="-273136" lvl="2">
              <a:lnSpc>
                <a:spcPts val="2277"/>
              </a:lnSpc>
              <a:buFont typeface="Arial"/>
              <a:buChar char="⚬"/>
            </a:pPr>
            <a:r>
              <a:rPr lang="en-US" sz="1897">
                <a:solidFill>
                  <a:srgbClr val="000000"/>
                </a:solidFill>
                <a:latin typeface="Mali Bold"/>
              </a:rPr>
              <a:t>$_SERVER[“REMOTE_ADDR”] = nomor IP user</a:t>
            </a:r>
          </a:p>
          <a:p>
            <a:pPr algn="just" marL="819409" indent="-273136" lvl="2">
              <a:lnSpc>
                <a:spcPts val="2277"/>
              </a:lnSpc>
              <a:buFont typeface="Arial"/>
              <a:buChar char="⚬"/>
            </a:pPr>
            <a:r>
              <a:rPr lang="en-US" sz="1897">
                <a:solidFill>
                  <a:srgbClr val="000000"/>
                </a:solidFill>
                <a:latin typeface="Mali Bold"/>
              </a:rPr>
              <a:t>dl</a:t>
            </a:r>
          </a:p>
          <a:p>
            <a:pPr algn="just" marL="409704" indent="-204852" lvl="1">
              <a:lnSpc>
                <a:spcPts val="2277"/>
              </a:lnSpc>
              <a:buFont typeface="Arial"/>
              <a:buChar char="•"/>
            </a:pPr>
            <a:r>
              <a:rPr lang="en-US" sz="1897">
                <a:solidFill>
                  <a:srgbClr val="000000"/>
                </a:solidFill>
                <a:latin typeface="Mali Bold"/>
              </a:rPr>
              <a:t>Environment variables diletakkan pada predefined variable $_ENV</a:t>
            </a:r>
          </a:p>
          <a:p>
            <a:pPr algn="just" marL="409704" indent="-204852" lvl="1">
              <a:lnSpc>
                <a:spcPts val="2277"/>
              </a:lnSpc>
              <a:buFont typeface="Arial"/>
              <a:buChar char="•"/>
            </a:pPr>
            <a:r>
              <a:rPr lang="en-US" sz="1897">
                <a:solidFill>
                  <a:srgbClr val="000000"/>
                </a:solidFill>
                <a:latin typeface="Mali Bold"/>
              </a:rPr>
              <a:t>Cookie diletakkan pada predefined variable $_COOKIE</a:t>
            </a:r>
          </a:p>
          <a:p>
            <a:pPr algn="just" marL="409704" indent="-204852" lvl="1">
              <a:lnSpc>
                <a:spcPts val="2277"/>
              </a:lnSpc>
              <a:buFont typeface="Arial"/>
              <a:buChar char="•"/>
            </a:pPr>
            <a:r>
              <a:rPr lang="en-US" sz="1897">
                <a:solidFill>
                  <a:srgbClr val="000000"/>
                </a:solidFill>
                <a:latin typeface="Mali Bold"/>
              </a:rPr>
              <a:t>Request parameter diletakkan pada predefined variable $_GET, $_POST, $_FILES</a:t>
            </a:r>
          </a:p>
          <a:p>
            <a:pPr algn="just" marL="409704" indent="-204852" lvl="1">
              <a:lnSpc>
                <a:spcPts val="2277"/>
              </a:lnSpc>
              <a:buFont typeface="Arial"/>
              <a:buChar char="•"/>
            </a:pPr>
            <a:r>
              <a:rPr lang="en-US" sz="1897">
                <a:solidFill>
                  <a:srgbClr val="000000"/>
                </a:solidFill>
                <a:latin typeface="Mali Bold"/>
              </a:rPr>
              <a:t>Output menggunakan perintah echo</a:t>
            </a:r>
          </a:p>
          <a:p>
            <a:pPr algn="just">
              <a:lnSpc>
                <a:spcPts val="2277"/>
              </a:lnSpc>
            </a:pPr>
          </a:p>
        </p:txBody>
      </p:sp>
      <p:sp>
        <p:nvSpPr>
          <p:cNvPr name="Freeform 9" id="9"/>
          <p:cNvSpPr/>
          <p:nvPr/>
        </p:nvSpPr>
        <p:spPr>
          <a:xfrm flipH="false" flipV="false" rot="0">
            <a:off x="-474470" y="4184582"/>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10" id="10"/>
          <p:cNvSpPr txBox="true"/>
          <p:nvPr/>
        </p:nvSpPr>
        <p:spPr>
          <a:xfrm rot="0">
            <a:off x="731520" y="434277"/>
            <a:ext cx="8002288" cy="558417"/>
          </a:xfrm>
          <a:prstGeom prst="rect">
            <a:avLst/>
          </a:prstGeom>
        </p:spPr>
        <p:txBody>
          <a:bodyPr anchor="t" rtlCol="false" tIns="0" lIns="0" bIns="0" rIns="0">
            <a:spAutoFit/>
          </a:bodyPr>
          <a:lstStyle/>
          <a:p>
            <a:pPr algn="ctr">
              <a:lnSpc>
                <a:spcPts val="4047"/>
              </a:lnSpc>
            </a:pPr>
            <a:r>
              <a:rPr lang="en-US" sz="4599">
                <a:solidFill>
                  <a:srgbClr val="000000"/>
                </a:solidFill>
                <a:latin typeface="Just Another Hand"/>
              </a:rPr>
              <a:t>CGI pada PHP</a:t>
            </a:r>
          </a:p>
        </p:txBody>
      </p:sp>
    </p:spTree>
  </p:cSld>
  <p:clrMapOvr>
    <a:masterClrMapping/>
  </p:clrMapOvr>
  <p:transition spd="slow">
    <p:cover dir="lu"/>
  </p:transition>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8" id="8"/>
          <p:cNvSpPr txBox="true"/>
          <p:nvPr/>
        </p:nvSpPr>
        <p:spPr>
          <a:xfrm rot="0">
            <a:off x="1066870" y="1072541"/>
            <a:ext cx="8463460" cy="6572250"/>
          </a:xfrm>
          <a:prstGeom prst="rect">
            <a:avLst/>
          </a:prstGeom>
        </p:spPr>
        <p:txBody>
          <a:bodyPr anchor="t" rtlCol="false" tIns="0" lIns="0" bIns="0" rIns="0">
            <a:spAutoFit/>
          </a:bodyPr>
          <a:lstStyle/>
          <a:p>
            <a:pPr algn="just" marL="409704" indent="-204852" lvl="1">
              <a:lnSpc>
                <a:spcPts val="2277"/>
              </a:lnSpc>
              <a:buFont typeface="Arial"/>
              <a:buChar char="•"/>
            </a:pPr>
            <a:r>
              <a:rPr lang="en-US" sz="1897">
                <a:solidFill>
                  <a:srgbClr val="000000"/>
                </a:solidFill>
                <a:latin typeface="Mali Bold"/>
              </a:rPr>
              <a:t>Aplikasi mempunyai sejumlah fitur/fungsi yang memungkinkan user untuk melakukan sejumlah task</a:t>
            </a:r>
          </a:p>
          <a:p>
            <a:pPr algn="just" marL="409704" indent="-204852" lvl="1">
              <a:lnSpc>
                <a:spcPts val="2277"/>
              </a:lnSpc>
              <a:buFont typeface="Arial"/>
              <a:buChar char="•"/>
            </a:pPr>
            <a:r>
              <a:rPr lang="en-US" sz="1897">
                <a:solidFill>
                  <a:srgbClr val="000000"/>
                </a:solidFill>
                <a:latin typeface="Mali Bold"/>
              </a:rPr>
              <a:t>Untuk memenuhi suatu task, dapat digunakan satu atau lebih halaman web sebagai antarmuka</a:t>
            </a:r>
          </a:p>
          <a:p>
            <a:pPr algn="just" marL="409704" indent="-204852" lvl="1">
              <a:lnSpc>
                <a:spcPts val="2277"/>
              </a:lnSpc>
              <a:buFont typeface="Arial"/>
              <a:buChar char="•"/>
            </a:pPr>
            <a:r>
              <a:rPr lang="en-US" sz="1897">
                <a:solidFill>
                  <a:srgbClr val="000000"/>
                </a:solidFill>
                <a:latin typeface="Mali Bold"/>
              </a:rPr>
              <a:t>Contoh task yang menggunakan satu halaman web:</a:t>
            </a:r>
          </a:p>
          <a:p>
            <a:pPr algn="just" marL="819409" indent="-273136" lvl="2">
              <a:lnSpc>
                <a:spcPts val="2277"/>
              </a:lnSpc>
              <a:buFont typeface="Arial"/>
              <a:buChar char="⚬"/>
            </a:pPr>
            <a:r>
              <a:rPr lang="en-US" sz="1897">
                <a:solidFill>
                  <a:srgbClr val="000000"/>
                </a:solidFill>
                <a:latin typeface="Mali Bold"/>
              </a:rPr>
              <a:t>Membaca artikel nomor tertentu</a:t>
            </a:r>
          </a:p>
          <a:p>
            <a:pPr algn="just" marL="819409" indent="-273136" lvl="2">
              <a:lnSpc>
                <a:spcPts val="2277"/>
              </a:lnSpc>
              <a:buFont typeface="Arial"/>
              <a:buChar char="⚬"/>
            </a:pPr>
            <a:r>
              <a:rPr lang="en-US" sz="1897">
                <a:solidFill>
                  <a:srgbClr val="000000"/>
                </a:solidFill>
                <a:latin typeface="Mali Bold"/>
              </a:rPr>
              <a:t>Menambahkan entry baru pada guest book</a:t>
            </a:r>
          </a:p>
          <a:p>
            <a:pPr algn="just" marL="409704" indent="-204852" lvl="1">
              <a:lnSpc>
                <a:spcPts val="2277"/>
              </a:lnSpc>
              <a:buFont typeface="Arial"/>
              <a:buChar char="•"/>
            </a:pPr>
            <a:r>
              <a:rPr lang="en-US" sz="1897">
                <a:solidFill>
                  <a:srgbClr val="000000"/>
                </a:solidFill>
                <a:latin typeface="Mali Bold"/>
              </a:rPr>
              <a:t>Contoh task yang menggunakan lebih dari satu halaman web:</a:t>
            </a:r>
          </a:p>
          <a:p>
            <a:pPr algn="just" marL="819409" indent="-273136" lvl="2">
              <a:lnSpc>
                <a:spcPts val="2277"/>
              </a:lnSpc>
              <a:buFont typeface="Arial"/>
              <a:buChar char="⚬"/>
            </a:pPr>
            <a:r>
              <a:rPr lang="en-US" sz="1897">
                <a:solidFill>
                  <a:srgbClr val="000000"/>
                </a:solidFill>
                <a:latin typeface="Mali Bold"/>
              </a:rPr>
              <a:t>Membeli barang secara online</a:t>
            </a:r>
          </a:p>
          <a:p>
            <a:pPr algn="just" marL="819409" indent="-273136" lvl="2">
              <a:lnSpc>
                <a:spcPts val="2277"/>
              </a:lnSpc>
              <a:buFont typeface="Arial"/>
              <a:buChar char="⚬"/>
            </a:pPr>
            <a:r>
              <a:rPr lang="en-US" sz="1897">
                <a:solidFill>
                  <a:srgbClr val="000000"/>
                </a:solidFill>
                <a:latin typeface="Mali Bold"/>
              </a:rPr>
              <a:t>halaman 1: menampilkan daftar barang yang ada untuk dipilih</a:t>
            </a:r>
          </a:p>
          <a:p>
            <a:pPr marL="819409" indent="-273136" lvl="2">
              <a:lnSpc>
                <a:spcPts val="2277"/>
              </a:lnSpc>
              <a:buFont typeface="Arial"/>
              <a:buChar char="⚬"/>
            </a:pPr>
            <a:r>
              <a:rPr lang="en-US" sz="1897">
                <a:solidFill>
                  <a:srgbClr val="000000"/>
                </a:solidFill>
                <a:latin typeface="Mali Bold"/>
              </a:rPr>
              <a:t>halaman 2: mengisi alamat pengiriman</a:t>
            </a:r>
          </a:p>
          <a:p>
            <a:pPr marL="819409" indent="-273136" lvl="2">
              <a:lnSpc>
                <a:spcPts val="2277"/>
              </a:lnSpc>
              <a:buFont typeface="Arial"/>
              <a:buChar char="⚬"/>
            </a:pPr>
            <a:r>
              <a:rPr lang="en-US" sz="1897">
                <a:solidFill>
                  <a:srgbClr val="000000"/>
                </a:solidFill>
                <a:latin typeface="Mali Bold"/>
              </a:rPr>
              <a:t>halaman 3: menampilkan informasi transaksi yang baru saja dilakukan </a:t>
            </a:r>
          </a:p>
          <a:p>
            <a:pPr algn="just">
              <a:lnSpc>
                <a:spcPts val="2277"/>
              </a:lnSpc>
            </a:pPr>
          </a:p>
          <a:p>
            <a:pPr algn="just">
              <a:lnSpc>
                <a:spcPts val="2277"/>
              </a:lnSpc>
            </a:pPr>
          </a:p>
          <a:p>
            <a:pPr algn="just">
              <a:lnSpc>
                <a:spcPts val="2277"/>
              </a:lnSpc>
            </a:pPr>
          </a:p>
          <a:p>
            <a:pPr algn="just">
              <a:lnSpc>
                <a:spcPts val="2277"/>
              </a:lnSpc>
            </a:pPr>
          </a:p>
          <a:p>
            <a:pPr algn="just">
              <a:lnSpc>
                <a:spcPts val="2277"/>
              </a:lnSpc>
            </a:pPr>
          </a:p>
          <a:p>
            <a:pPr algn="just" marL="409704" indent="-204852" lvl="1">
              <a:lnSpc>
                <a:spcPts val="2277"/>
              </a:lnSpc>
              <a:buFont typeface="Arial"/>
              <a:buChar char="•"/>
            </a:pPr>
            <a:r>
              <a:rPr lang="en-US" sz="1897">
                <a:solidFill>
                  <a:srgbClr val="000000"/>
                </a:solidFill>
                <a:latin typeface="Mali Bold"/>
              </a:rPr>
              <a:t>Antara halaman web yang satu dengan yang lain harus ada komunikasi mengenai statedari task (misalnya, halaman 3 butuh informasi mengenai barang yang telah dipilih pada halaman 1)</a:t>
            </a:r>
          </a:p>
          <a:p>
            <a:pPr algn="just">
              <a:lnSpc>
                <a:spcPts val="2277"/>
              </a:lnSpc>
            </a:pPr>
          </a:p>
          <a:p>
            <a:pPr algn="just">
              <a:lnSpc>
                <a:spcPts val="2277"/>
              </a:lnSpc>
            </a:pPr>
          </a:p>
        </p:txBody>
      </p:sp>
      <p:sp>
        <p:nvSpPr>
          <p:cNvPr name="Freeform 9" id="9"/>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10" id="10"/>
          <p:cNvSpPr/>
          <p:nvPr/>
        </p:nvSpPr>
        <p:spPr>
          <a:xfrm flipH="false" flipV="false" rot="0">
            <a:off x="2376306" y="4886034"/>
            <a:ext cx="6191038" cy="1043279"/>
          </a:xfrm>
          <a:custGeom>
            <a:avLst/>
            <a:gdLst/>
            <a:ahLst/>
            <a:cxnLst/>
            <a:rect r="r" b="b" t="t" l="l"/>
            <a:pathLst>
              <a:path h="1043279" w="6191038">
                <a:moveTo>
                  <a:pt x="0" y="0"/>
                </a:moveTo>
                <a:lnTo>
                  <a:pt x="6191038" y="0"/>
                </a:lnTo>
                <a:lnTo>
                  <a:pt x="6191038" y="1043280"/>
                </a:lnTo>
                <a:lnTo>
                  <a:pt x="0" y="1043280"/>
                </a:lnTo>
                <a:lnTo>
                  <a:pt x="0" y="0"/>
                </a:lnTo>
                <a:close/>
              </a:path>
            </a:pathLst>
          </a:custGeom>
          <a:blipFill>
            <a:blip r:embed="rId10"/>
            <a:stretch>
              <a:fillRect l="0" t="0" r="0" b="0"/>
            </a:stretch>
          </a:blipFill>
        </p:spPr>
      </p:sp>
      <p:sp>
        <p:nvSpPr>
          <p:cNvPr name="TextBox 11" id="11"/>
          <p:cNvSpPr txBox="true"/>
          <p:nvPr/>
        </p:nvSpPr>
        <p:spPr>
          <a:xfrm rot="0">
            <a:off x="731520" y="371249"/>
            <a:ext cx="8002288" cy="558417"/>
          </a:xfrm>
          <a:prstGeom prst="rect">
            <a:avLst/>
          </a:prstGeom>
        </p:spPr>
        <p:txBody>
          <a:bodyPr anchor="t" rtlCol="false" tIns="0" lIns="0" bIns="0" rIns="0">
            <a:spAutoFit/>
          </a:bodyPr>
          <a:lstStyle/>
          <a:p>
            <a:pPr algn="ctr">
              <a:lnSpc>
                <a:spcPts val="4047"/>
              </a:lnSpc>
            </a:pPr>
            <a:r>
              <a:rPr lang="en-US" sz="4599">
                <a:solidFill>
                  <a:srgbClr val="000000"/>
                </a:solidFill>
                <a:latin typeface="Just Another Hand"/>
              </a:rPr>
              <a:t>Konsep “task” dalam aplikasi berbasis web</a:t>
            </a:r>
          </a:p>
        </p:txBody>
      </p:sp>
    </p:spTree>
  </p:cSld>
  <p:clrMapOvr>
    <a:masterClrMapping/>
  </p:clrMapOvr>
  <p:transition spd="slow">
    <p:cover dir="lu"/>
  </p:transition>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8CDA2"/>
        </a:solidFill>
      </p:bgPr>
    </p:bg>
    <p:spTree>
      <p:nvGrpSpPr>
        <p:cNvPr id="1" name=""/>
        <p:cNvGrpSpPr/>
        <p:nvPr/>
      </p:nvGrpSpPr>
      <p:grpSpPr>
        <a:xfrm>
          <a:off x="0" y="0"/>
          <a:ext cx="0" cy="0"/>
          <a:chOff x="0" y="0"/>
          <a:chExt cx="0" cy="0"/>
        </a:xfrm>
      </p:grpSpPr>
      <p:sp>
        <p:nvSpPr>
          <p:cNvPr name="Freeform 2" id="2"/>
          <p:cNvSpPr/>
          <p:nvPr/>
        </p:nvSpPr>
        <p:spPr>
          <a:xfrm flipH="false" flipV="false" rot="-8597740">
            <a:off x="-696736" y="-481907"/>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10315166">
            <a:off x="-211141" y="538908"/>
            <a:ext cx="1241575" cy="2829801"/>
          </a:xfrm>
          <a:custGeom>
            <a:avLst/>
            <a:gdLst/>
            <a:ahLst/>
            <a:cxnLst/>
            <a:rect r="r" b="b" t="t" l="l"/>
            <a:pathLst>
              <a:path h="2829801" w="1241575">
                <a:moveTo>
                  <a:pt x="0" y="0"/>
                </a:moveTo>
                <a:lnTo>
                  <a:pt x="1241575" y="0"/>
                </a:lnTo>
                <a:lnTo>
                  <a:pt x="1241575" y="2829802"/>
                </a:lnTo>
                <a:lnTo>
                  <a:pt x="0" y="282980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8597740">
            <a:off x="5570713" y="4896452"/>
            <a:ext cx="4590805" cy="3781154"/>
          </a:xfrm>
          <a:custGeom>
            <a:avLst/>
            <a:gdLst/>
            <a:ahLst/>
            <a:cxnLst/>
            <a:rect r="r" b="b" t="t" l="l"/>
            <a:pathLst>
              <a:path h="3781154" w="4590805">
                <a:moveTo>
                  <a:pt x="0" y="0"/>
                </a:moveTo>
                <a:lnTo>
                  <a:pt x="4590805" y="0"/>
                </a:lnTo>
                <a:lnTo>
                  <a:pt x="4590805" y="3781154"/>
                </a:lnTo>
                <a:lnTo>
                  <a:pt x="0" y="378115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5" id="5"/>
          <p:cNvGrpSpPr/>
          <p:nvPr/>
        </p:nvGrpSpPr>
        <p:grpSpPr>
          <a:xfrm rot="0">
            <a:off x="504781" y="1314765"/>
            <a:ext cx="8442960" cy="5739634"/>
            <a:chOff x="0" y="0"/>
            <a:chExt cx="6169886" cy="4194369"/>
          </a:xfrm>
        </p:grpSpPr>
        <p:sp>
          <p:nvSpPr>
            <p:cNvPr name="Freeform 6" id="6"/>
            <p:cNvSpPr/>
            <p:nvPr/>
          </p:nvSpPr>
          <p:spPr>
            <a:xfrm flipH="false" flipV="false" rot="0">
              <a:off x="-1" y="0"/>
              <a:ext cx="6176157" cy="4198997"/>
            </a:xfrm>
            <a:custGeom>
              <a:avLst/>
              <a:gdLst/>
              <a:ahLst/>
              <a:cxnLst/>
              <a:rect r="r" b="b" t="t" l="l"/>
              <a:pathLst>
                <a:path h="4198997" w="6176157">
                  <a:moveTo>
                    <a:pt x="6138056" y="3593825"/>
                  </a:moveTo>
                  <a:cubicBezTo>
                    <a:pt x="6135629" y="3773849"/>
                    <a:pt x="5962514" y="3907503"/>
                    <a:pt x="5761638" y="3907503"/>
                  </a:cubicBezTo>
                  <a:cubicBezTo>
                    <a:pt x="5761638" y="3907503"/>
                    <a:pt x="5567658" y="3897533"/>
                    <a:pt x="5271250" y="3910977"/>
                  </a:cubicBezTo>
                  <a:cubicBezTo>
                    <a:pt x="5084075" y="3919467"/>
                    <a:pt x="1597307" y="3922594"/>
                    <a:pt x="908799" y="3923747"/>
                  </a:cubicBezTo>
                  <a:lnTo>
                    <a:pt x="940817" y="4176545"/>
                  </a:lnTo>
                  <a:cubicBezTo>
                    <a:pt x="942220" y="4189892"/>
                    <a:pt x="927684" y="4198997"/>
                    <a:pt x="916302" y="4191884"/>
                  </a:cubicBezTo>
                  <a:cubicBezTo>
                    <a:pt x="864324" y="4159398"/>
                    <a:pt x="793268" y="4118030"/>
                    <a:pt x="653873" y="4030583"/>
                  </a:cubicBezTo>
                  <a:cubicBezTo>
                    <a:pt x="595960" y="3994252"/>
                    <a:pt x="543807" y="3955369"/>
                    <a:pt x="504750" y="3924372"/>
                  </a:cubicBezTo>
                  <a:cubicBezTo>
                    <a:pt x="439719" y="3924420"/>
                    <a:pt x="401817" y="3924420"/>
                    <a:pt x="401817" y="3924420"/>
                  </a:cubicBezTo>
                  <a:cubicBezTo>
                    <a:pt x="200942" y="3924420"/>
                    <a:pt x="26610" y="3827152"/>
                    <a:pt x="25400" y="3667040"/>
                  </a:cubicBezTo>
                  <a:cubicBezTo>
                    <a:pt x="25400" y="3667040"/>
                    <a:pt x="0" y="821138"/>
                    <a:pt x="0" y="606979"/>
                  </a:cubicBezTo>
                  <a:cubicBezTo>
                    <a:pt x="0" y="392820"/>
                    <a:pt x="12700" y="249245"/>
                    <a:pt x="12700" y="249245"/>
                  </a:cubicBezTo>
                  <a:cubicBezTo>
                    <a:pt x="12701" y="120576"/>
                    <a:pt x="1" y="0"/>
                    <a:pt x="376419" y="8134"/>
                  </a:cubicBezTo>
                  <a:cubicBezTo>
                    <a:pt x="376419" y="8134"/>
                    <a:pt x="936900" y="28433"/>
                    <a:pt x="1332325" y="20834"/>
                  </a:cubicBezTo>
                  <a:cubicBezTo>
                    <a:pt x="4463461" y="12700"/>
                    <a:pt x="5723538" y="0"/>
                    <a:pt x="5723538" y="0"/>
                  </a:cubicBezTo>
                  <a:cubicBezTo>
                    <a:pt x="5978826" y="0"/>
                    <a:pt x="6169886" y="101068"/>
                    <a:pt x="6163456" y="303615"/>
                  </a:cubicBezTo>
                  <a:cubicBezTo>
                    <a:pt x="6163456" y="303615"/>
                    <a:pt x="6161821" y="802156"/>
                    <a:pt x="6168989" y="2729421"/>
                  </a:cubicBezTo>
                  <a:cubicBezTo>
                    <a:pt x="6176157" y="3260755"/>
                    <a:pt x="6138056" y="3593825"/>
                    <a:pt x="6138056" y="3593825"/>
                  </a:cubicBezTo>
                  <a:close/>
                </a:path>
              </a:pathLst>
            </a:custGeom>
            <a:solidFill>
              <a:srgbClr val="EEC51D"/>
            </a:solidFill>
          </p:spPr>
        </p:sp>
      </p:grpSp>
      <p:sp>
        <p:nvSpPr>
          <p:cNvPr name="Freeform 7" id="7"/>
          <p:cNvSpPr/>
          <p:nvPr/>
        </p:nvSpPr>
        <p:spPr>
          <a:xfrm flipH="false" flipV="false" rot="0">
            <a:off x="4726261" y="929666"/>
            <a:ext cx="301077" cy="385099"/>
          </a:xfrm>
          <a:custGeom>
            <a:avLst/>
            <a:gdLst/>
            <a:ahLst/>
            <a:cxnLst/>
            <a:rect r="r" b="b" t="t" l="l"/>
            <a:pathLst>
              <a:path h="385099" w="301077">
                <a:moveTo>
                  <a:pt x="0" y="0"/>
                </a:moveTo>
                <a:lnTo>
                  <a:pt x="301078" y="0"/>
                </a:lnTo>
                <a:lnTo>
                  <a:pt x="301078" y="385099"/>
                </a:lnTo>
                <a:lnTo>
                  <a:pt x="0" y="385099"/>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0">
            <a:off x="-545077" y="4199371"/>
            <a:ext cx="1768233" cy="3115829"/>
          </a:xfrm>
          <a:custGeom>
            <a:avLst/>
            <a:gdLst/>
            <a:ahLst/>
            <a:cxnLst/>
            <a:rect r="r" b="b" t="t" l="l"/>
            <a:pathLst>
              <a:path h="3115829" w="1768233">
                <a:moveTo>
                  <a:pt x="0" y="0"/>
                </a:moveTo>
                <a:lnTo>
                  <a:pt x="1768233" y="0"/>
                </a:lnTo>
                <a:lnTo>
                  <a:pt x="1768233" y="3115829"/>
                </a:lnTo>
                <a:lnTo>
                  <a:pt x="0" y="311582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536933" y="1540274"/>
            <a:ext cx="6679735" cy="4718184"/>
          </a:xfrm>
          <a:custGeom>
            <a:avLst/>
            <a:gdLst/>
            <a:ahLst/>
            <a:cxnLst/>
            <a:rect r="r" b="b" t="t" l="l"/>
            <a:pathLst>
              <a:path h="4718184" w="6679735">
                <a:moveTo>
                  <a:pt x="0" y="0"/>
                </a:moveTo>
                <a:lnTo>
                  <a:pt x="6679734" y="0"/>
                </a:lnTo>
                <a:lnTo>
                  <a:pt x="6679734" y="4718184"/>
                </a:lnTo>
                <a:lnTo>
                  <a:pt x="0" y="4718184"/>
                </a:lnTo>
                <a:lnTo>
                  <a:pt x="0" y="0"/>
                </a:lnTo>
                <a:close/>
              </a:path>
            </a:pathLst>
          </a:custGeom>
          <a:blipFill>
            <a:blip r:embed="rId10"/>
            <a:stretch>
              <a:fillRect l="0" t="0" r="0" b="0"/>
            </a:stretch>
          </a:blipFill>
        </p:spPr>
      </p:sp>
      <p:sp>
        <p:nvSpPr>
          <p:cNvPr name="TextBox 10" id="10"/>
          <p:cNvSpPr txBox="true"/>
          <p:nvPr/>
        </p:nvSpPr>
        <p:spPr>
          <a:xfrm rot="0">
            <a:off x="725117" y="749"/>
            <a:ext cx="8002288" cy="1063242"/>
          </a:xfrm>
          <a:prstGeom prst="rect">
            <a:avLst/>
          </a:prstGeom>
        </p:spPr>
        <p:txBody>
          <a:bodyPr anchor="t" rtlCol="false" tIns="0" lIns="0" bIns="0" rIns="0">
            <a:spAutoFit/>
          </a:bodyPr>
          <a:lstStyle/>
          <a:p>
            <a:pPr algn="ctr">
              <a:lnSpc>
                <a:spcPts val="4047"/>
              </a:lnSpc>
            </a:pPr>
          </a:p>
          <a:p>
            <a:pPr algn="ctr">
              <a:lnSpc>
                <a:spcPts val="4047"/>
              </a:lnSpc>
            </a:pPr>
            <a:r>
              <a:rPr lang="en-US" sz="4599" spc="528">
                <a:solidFill>
                  <a:srgbClr val="000000"/>
                </a:solidFill>
                <a:latin typeface="Just Another Hand"/>
              </a:rPr>
              <a:t> Stateless HTTP</a:t>
            </a:r>
          </a:p>
        </p:txBody>
      </p:sp>
    </p:spTree>
  </p:cSld>
  <p:clrMapOvr>
    <a:masterClrMapping/>
  </p:clrMapOvr>
  <p:transition spd="slow">
    <p:cover dir="l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DAF3V6-I1Kk</dc:identifier>
  <dcterms:modified xsi:type="dcterms:W3CDTF">2011-08-01T06:04:30Z</dcterms:modified>
  <cp:revision>1</cp:revision>
  <dc:title>KONSEP PEMROGRAMAN WEB</dc:title>
</cp:coreProperties>
</file>