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409" r:id="rId2"/>
    <p:sldId id="509" r:id="rId3"/>
    <p:sldId id="572" r:id="rId4"/>
    <p:sldId id="573" r:id="rId5"/>
    <p:sldId id="513" r:id="rId6"/>
    <p:sldId id="514" r:id="rId7"/>
    <p:sldId id="516" r:id="rId8"/>
    <p:sldId id="517" r:id="rId9"/>
    <p:sldId id="518" r:id="rId10"/>
    <p:sldId id="520" r:id="rId11"/>
    <p:sldId id="563" r:id="rId12"/>
    <p:sldId id="565" r:id="rId13"/>
    <p:sldId id="564" r:id="rId14"/>
    <p:sldId id="566" r:id="rId15"/>
    <p:sldId id="567" r:id="rId16"/>
    <p:sldId id="568" r:id="rId17"/>
    <p:sldId id="569" r:id="rId18"/>
    <p:sldId id="5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orient="horz" pos="1440">
          <p15:clr>
            <a:srgbClr val="A4A3A4"/>
          </p15:clr>
        </p15:guide>
        <p15:guide id="3" pos="3840">
          <p15:clr>
            <a:srgbClr val="A4A3A4"/>
          </p15:clr>
        </p15:guide>
        <p15:guide id="4" pos="19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verick Woo" initials="ma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FF"/>
    <a:srgbClr val="717BFF"/>
    <a:srgbClr val="3F5842"/>
    <a:srgbClr val="595A5A"/>
    <a:srgbClr val="A32D1E"/>
    <a:srgbClr val="FFFFFF"/>
    <a:srgbClr val="866C49"/>
    <a:srgbClr val="79463D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3" autoAdjust="0"/>
    <p:restoredTop sz="86098" autoAdjust="0"/>
  </p:normalViewPr>
  <p:slideViewPr>
    <p:cSldViewPr snapToObjects="1">
      <p:cViewPr varScale="1">
        <p:scale>
          <a:sx n="68" d="100"/>
          <a:sy n="68" d="100"/>
        </p:scale>
        <p:origin x="2050" y="67"/>
      </p:cViewPr>
      <p:guideLst>
        <p:guide orient="horz" pos="2880"/>
        <p:guide orient="horz" pos="1440"/>
        <p:guide pos="384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59" d="100"/>
        <a:sy n="59" d="100"/>
      </p:scale>
      <p:origin x="0" y="-40027"/>
    </p:cViewPr>
  </p:sorterViewPr>
  <p:notesViewPr>
    <p:cSldViewPr snapToGrid="0" snapToObjects="1">
      <p:cViewPr varScale="1">
        <p:scale>
          <a:sx n="110" d="100"/>
          <a:sy n="110" d="100"/>
        </p:scale>
        <p:origin x="-404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81C90-955A-E944-AB32-466E55900D6A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8D97-067E-974E-BD5D-FA8C0988A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919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EA11A-7C1A-F544-A99B-661F38A45889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A8A3-9FBB-431D-AAA8-BEEA360F5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664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igitalbush.com/2012/03/05/mass-assignment-aspnet-mvc/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igitalbush.com/2012/03/05/mass-assignment-aspnet-mvc/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="http://thenounproject.com/noun/shock/#icon-No6840" target="_blank"&gt;Shock&lt;/a&gt;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jimlears</a:t>
            </a:r>
            <a:r>
              <a:rPr lang="en-US" dirty="0"/>
              <a:t>" target="_blank"&gt;Jim </a:t>
            </a:r>
            <a:r>
              <a:rPr lang="en-US" dirty="0" err="1"/>
              <a:t>Lears</a:t>
            </a:r>
            <a:r>
              <a:rPr lang="en-US"/>
              <a:t>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83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Recent,</a:t>
            </a:r>
            <a:r>
              <a:rPr lang="en-US" baseline="0" dirty="0"/>
              <a:t> from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50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Post.find</a:t>
            </a:r>
            <a:r>
              <a:rPr lang="en-US" dirty="0"/>
              <a:t>(</a:t>
            </a:r>
            <a:r>
              <a:rPr lang="en-US" dirty="0" err="1"/>
              <a:t>params</a:t>
            </a:r>
            <a:r>
              <a:rPr lang="en-US" dirty="0"/>
              <a:t>[:id])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4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47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http://digitalbush.com/2012/03/05/mass-assignment-aspnet-mvc/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88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http://digitalbush.com/2012/03/05/mass-assignment-aspnet-mvc/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5.xml"/><Relationship Id="rId4" Type="http://schemas.openxmlformats.org/officeDocument/2006/relationships/tags" Target="../tags/tag6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+mj-lt"/>
                <a:cs typeface="Calibri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rgbClr val="000000"/>
                </a:solidFill>
                <a:latin typeface="+mj-lt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A2AE38F-F663-7942-B079-5005BA0BDF98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89C206F0-989F-EB47-9ADF-69E14BBCA2C4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5B7867C-8937-A54F-BAEE-445098FFEF8A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15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E2076C5-CD0F-8E46-ABC4-9EABE219C92B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A5379D80-A8B0-C443-BFE8-6E9F37773209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1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34508"/>
            <a:ext cx="6951274" cy="1308892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92724" y="1524000"/>
            <a:ext cx="6951274" cy="1500187"/>
          </a:xfrm>
        </p:spPr>
        <p:txBody>
          <a:bodyPr lIns="0" rIns="0" anchor="b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6757E5B-C539-4546-894F-EB0786D60B50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264380" y="2013343"/>
            <a:ext cx="6951274" cy="753670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64380" y="2919413"/>
            <a:ext cx="6951274" cy="1500187"/>
          </a:xfrm>
        </p:spPr>
        <p:txBody>
          <a:bodyPr anchor="t"/>
          <a:lstStyle>
            <a:lvl1pPr marL="457200" indent="-457200" algn="l">
              <a:buFont typeface="+mj-lt"/>
              <a:buAutoNum type="arabicPeriod"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F059461-0FFD-CF49-A98A-09B0AEA4D5FF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9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1981200"/>
            <a:ext cx="4040188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1981200"/>
            <a:ext cx="4041775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21557A61-675D-5A4C-8099-956071C6A9AA}" type="datetime1">
              <a:rPr lang="en-US" smtClean="0"/>
              <a:t>21-Dec-23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FC88AAD4-BEBB-AE48-AF6A-5D0E05A49B41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7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41EE10F8-3DB7-9B44-B7CC-65AF664A5F6D}" type="datetime1">
              <a:rPr lang="en-US" smtClean="0"/>
              <a:t>21-Dec-23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>
            <a:no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2D1B10-278B-5146-B66A-B6028DFB770B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934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0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spc="-50" normalizeH="0">
          <a:solidFill>
            <a:schemeClr val="tx2"/>
          </a:solidFill>
          <a:latin typeface="+mj-lt"/>
          <a:ea typeface="+mj-ea"/>
          <a:cs typeface="Cambria"/>
        </a:defRPr>
      </a:lvl1pPr>
    </p:titleStyle>
    <p:bodyStyle>
      <a:lvl1pPr marL="292100" indent="-2921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635000" indent="-2921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9144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1143000" indent="-228600" algn="l" defTabSz="457200" rtl="0" eaLnBrk="1" latinLnBrk="0" hangingPunct="1">
        <a:spcBef>
          <a:spcPct val="20000"/>
        </a:spcBef>
        <a:buFont typeface="Arial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320800" indent="-1778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Site Request Forgery (CSRF)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8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Referrer Validation</a:t>
            </a:r>
          </a:p>
        </p:txBody>
      </p:sp>
      <p:sp>
        <p:nvSpPr>
          <p:cNvPr id="89091" name="Content Placeholder 4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449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 Origin header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009446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 </a:t>
            </a:r>
            <a:r>
              <a:rPr lang="en-US" dirty="0"/>
              <a:t>Origin: http://www.facebook.com/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99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r>
              <a:rPr lang="en-US" dirty="0">
                <a:sym typeface="Wingdings"/>
              </a:rPr>
              <a:t>    </a:t>
            </a:r>
            <a:r>
              <a:rPr lang="en-US" dirty="0"/>
              <a:t>Origin: http://www.attacker.com/evil.html</a:t>
            </a:r>
          </a:p>
          <a:p>
            <a:pPr marL="342900" lvl="1" indent="0">
              <a:buNone/>
            </a:pPr>
            <a:r>
              <a:rPr lang="en-US" dirty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 dirty="0"/>
              <a:t>    Origin: 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1231900" y="4694237"/>
            <a:ext cx="6705600" cy="914400"/>
          </a:xfrm>
          <a:prstGeom prst="wedgeRoundRectCallout">
            <a:avLst>
              <a:gd name="adj1" fmla="val -30473"/>
              <a:gd name="adj2" fmla="val -105357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Lenient: Accept when not present (insecure)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Strict: Don’t accept when not present (secure)</a:t>
            </a: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4700" y="362953"/>
            <a:ext cx="1524000" cy="72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05000" y="1570037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Origin: http://www.facebook.com/home.php</a:t>
            </a:r>
          </a:p>
        </p:txBody>
      </p:sp>
    </p:spTree>
    <p:extLst>
      <p:ext uri="{BB962C8B-B14F-4D97-AF65-F5344CB8AC3E}">
        <p14:creationId xmlns:p14="http://schemas.microsoft.com/office/powerpoint/2010/main" val="57156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HW2: The CRIME Attack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784" y="1633707"/>
            <a:ext cx="1240078" cy="17857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33707"/>
            <a:ext cx="1905372" cy="11090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784" y="4063291"/>
            <a:ext cx="1240078" cy="17857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93876" y="2768464"/>
            <a:ext cx="12192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36811" y="5257800"/>
            <a:ext cx="1102102" cy="1102102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3090556" y="1911650"/>
            <a:ext cx="3443294" cy="15632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183578" y="2502796"/>
            <a:ext cx="3293422" cy="16420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19772" y="3101822"/>
            <a:ext cx="3657228" cy="185432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01103" y="2675663"/>
            <a:ext cx="2973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Malicious Script that sends </a:t>
            </a:r>
          </a:p>
          <a:p>
            <a:r>
              <a:rPr lang="en-US" dirty="0"/>
              <a:t>forced requests to good.com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205" y="3401127"/>
            <a:ext cx="34167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Forced request to good.com </a:t>
            </a:r>
          </a:p>
          <a:p>
            <a:r>
              <a:rPr lang="en-US" dirty="0"/>
              <a:t>containing session token + some </a:t>
            </a:r>
          </a:p>
          <a:p>
            <a:r>
              <a:rPr lang="en-US" dirty="0"/>
              <a:t>attacker controlled input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67100" y="3776974"/>
            <a:ext cx="1946174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Compressed, then</a:t>
            </a:r>
          </a:p>
          <a:p>
            <a:r>
              <a:rPr lang="en-US" dirty="0"/>
              <a:t>Encrypted 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210" y="4836420"/>
            <a:ext cx="1905372" cy="110909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04911" y="5508559"/>
            <a:ext cx="1219200" cy="1219200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V="1">
            <a:off x="3090556" y="4473422"/>
            <a:ext cx="1024244" cy="70817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39895" y="4878285"/>
            <a:ext cx="1722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Eavesdrop </a:t>
            </a:r>
          </a:p>
          <a:p>
            <a:r>
              <a:rPr lang="en-US" sz="2000" dirty="0"/>
              <a:t>on packet size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91410" y="1181517"/>
            <a:ext cx="100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evil.com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24745" y="5919786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good.com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819490" y="4946473"/>
            <a:ext cx="2562510" cy="704197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CSRF Defenses do not prevent this!</a:t>
            </a:r>
          </a:p>
        </p:txBody>
      </p:sp>
    </p:spTree>
    <p:extLst>
      <p:ext uri="{BB962C8B-B14F-4D97-AF65-F5344CB8AC3E}">
        <p14:creationId xmlns:p14="http://schemas.microsoft.com/office/powerpoint/2010/main" val="419487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Web Frameworks</a:t>
            </a:r>
            <a:endParaRPr 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93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Frameworks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9097" y="1143000"/>
            <a:ext cx="1857703" cy="221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 descr="http://3.bp.blogspot.com/-VUzJ0jRHbgI/UiiX4WoOrmI/AAAAAAAABrY/tqZe0uQEA9Q/s1600/django-logo-negativ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915" y="4622147"/>
            <a:ext cx="2401874" cy="109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308538"/>
            <a:ext cx="629569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Automatic CSRF Tokens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Don’t need to actually write SQL queries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Automatic XSS Sanitization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995362" y="2014211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&lt;input type=hidden value=23a3af01b&gt;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83461" y="3782188"/>
            <a:ext cx="5410200" cy="11430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Post.find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[:id]) =&gt;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“select * from posts where id=‘”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+ safe(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[:id]) + “’”</a:t>
            </a:r>
          </a:p>
        </p:txBody>
      </p:sp>
      <p:pic>
        <p:nvPicPr>
          <p:cNvPr id="19463" name="Picture 7" descr="http://media.django.es.s3.amazonaws.com/nuevo/images/djangopon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097" y="3490332"/>
            <a:ext cx="2238375" cy="143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360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Frameworks – XSS Sanitization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Rails HTML </a:t>
            </a:r>
            <a:r>
              <a:rPr lang="en-US" dirty="0" err="1"/>
              <a:t>Templating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6966" y="2133600"/>
            <a:ext cx="57567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&lt;body&gt;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Welcome to the site &lt;%=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user.username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%&gt;!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&lt;/body&gt;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&lt;/html&gt;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7054" y="4999672"/>
            <a:ext cx="65165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&lt;body&gt;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Welcome to the site &amp;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lt;b&amp;gt;jburket&amp;lt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b&amp;gt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;!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&lt;/body&gt;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&lt;/html&gt;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97143" y="4050268"/>
            <a:ext cx="423705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user.username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“&lt;b&gt;jburket&lt;/b&gt;”</a:t>
            </a:r>
          </a:p>
        </p:txBody>
      </p:sp>
      <p:sp>
        <p:nvSpPr>
          <p:cNvPr id="10" name="Down Arrow 9"/>
          <p:cNvSpPr/>
          <p:nvPr/>
        </p:nvSpPr>
        <p:spPr>
          <a:xfrm>
            <a:off x="4343401" y="3366453"/>
            <a:ext cx="533400" cy="595947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335518" y="4585653"/>
            <a:ext cx="533400" cy="595947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1177911"/>
            <a:ext cx="1171903" cy="139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8990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</a:t>
            </a:r>
            <a:r>
              <a:rPr lang="en-US" dirty="0"/>
              <a:t>Frameworks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15</a:t>
            </a:fld>
            <a:endParaRPr lang="en-US"/>
          </a:p>
        </p:txBody>
      </p:sp>
      <p:pic>
        <p:nvPicPr>
          <p:cNvPr id="20482" name="Picture 2" descr="http://media.tumblr.com/2aeb3a94ca2d9b681ee1f36b9a306bd2/tumblr_inline_mh0yjeVAmz1r5o3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759" y="1371600"/>
            <a:ext cx="2707925" cy="309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37979" y="4953000"/>
            <a:ext cx="6185165" cy="919401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Increased automation in web frameworks can introduce new vulnerabilities </a:t>
            </a:r>
          </a:p>
        </p:txBody>
      </p:sp>
    </p:spTree>
    <p:extLst>
      <p:ext uri="{BB962C8B-B14F-4D97-AF65-F5344CB8AC3E}">
        <p14:creationId xmlns:p14="http://schemas.microsoft.com/office/powerpoint/2010/main" val="4043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File Inclusion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1597403"/>
            <a:ext cx="53767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&lt;?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php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if 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isset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 $_GET['COLOR'] ) ){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include( $_GET['COLOR'] . '.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php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' 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?&gt;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</p:txBody>
      </p:sp>
      <p:pic>
        <p:nvPicPr>
          <p:cNvPr id="8" name="Picture 10" descr="http://www.planet-source-code.com/vb/2010Redesign/images/LangugeHomePages/PH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470426"/>
            <a:ext cx="1651588" cy="869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6200" y="6471854"/>
            <a:ext cx="5160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Example from wikipedia.org/</a:t>
            </a:r>
            <a:r>
              <a:rPr lang="en-US" sz="1600" dirty="0" err="1"/>
              <a:t>File_inclusion_vulnerability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1197293"/>
            <a:ext cx="1500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colors.php</a:t>
            </a:r>
            <a:r>
              <a:rPr lang="en-US" sz="2000" b="1" dirty="0"/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3665296"/>
            <a:ext cx="5916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“/</a:t>
            </a:r>
            <a:r>
              <a:rPr lang="en-US" dirty="0" err="1"/>
              <a:t>colors.php?COLOR</a:t>
            </a:r>
            <a:r>
              <a:rPr lang="en-US" dirty="0"/>
              <a:t>=red” will include contents of </a:t>
            </a:r>
            <a:r>
              <a:rPr lang="en-US" dirty="0" err="1"/>
              <a:t>red.php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02451" y="4071197"/>
            <a:ext cx="6102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“/</a:t>
            </a:r>
            <a:r>
              <a:rPr lang="en-US" dirty="0" err="1"/>
              <a:t>colors.php?COLOR</a:t>
            </a:r>
            <a:r>
              <a:rPr lang="en-US" dirty="0"/>
              <a:t>=blue” will include contents of </a:t>
            </a:r>
            <a:r>
              <a:rPr lang="en-US" dirty="0" err="1"/>
              <a:t>blue.php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2451" y="4508536"/>
            <a:ext cx="8013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“/</a:t>
            </a:r>
            <a:r>
              <a:rPr lang="en-US" dirty="0" err="1"/>
              <a:t>colors.php?COLOR</a:t>
            </a:r>
            <a:r>
              <a:rPr lang="en-US" dirty="0"/>
              <a:t>=/hidden/dangerous” will include /hidden/</a:t>
            </a:r>
            <a:r>
              <a:rPr lang="en-US" dirty="0" err="1"/>
              <a:t>dangerous.php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4219" y="4945875"/>
            <a:ext cx="8105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“/</a:t>
            </a:r>
            <a:r>
              <a:rPr lang="en-US" dirty="0" err="1"/>
              <a:t>colors.php?COLOR</a:t>
            </a:r>
            <a:r>
              <a:rPr lang="en-US" dirty="0"/>
              <a:t>=http://evil.com/bad” will include http://evil.com/bad.php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790700" y="5561141"/>
            <a:ext cx="5562600" cy="6858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Perfect for executing an XSS attack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7209627" y="3200400"/>
            <a:ext cx="1714500" cy="1308136"/>
          </a:xfrm>
          <a:prstGeom prst="downArrowCallou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Local File Inclusion</a:t>
            </a:r>
          </a:p>
        </p:txBody>
      </p:sp>
    </p:spTree>
    <p:extLst>
      <p:ext uri="{BB962C8B-B14F-4D97-AF65-F5344CB8AC3E}">
        <p14:creationId xmlns:p14="http://schemas.microsoft.com/office/powerpoint/2010/main" val="60483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Mass Assignment Vulnerabilities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2746" y="1174453"/>
            <a:ext cx="1857703" cy="221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www.elevenwinds.com/Images/Vince/data-validation-in-mvc-database-first/ASP.NET-MVC-4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4" t="14118" r="15706" b="24706"/>
          <a:stretch/>
        </p:blipFill>
        <p:spPr bwMode="auto">
          <a:xfrm>
            <a:off x="5410199" y="3386004"/>
            <a:ext cx="3352801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469511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Images from : http://asciicasts.com/episodes/206-action-mailer-in-rails-3</a:t>
            </a:r>
          </a:p>
        </p:txBody>
      </p:sp>
      <p:pic>
        <p:nvPicPr>
          <p:cNvPr id="23556" name="Picture 4" descr="The user registration form.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261"/>
          <a:stretch/>
        </p:blipFill>
        <p:spPr bwMode="auto">
          <a:xfrm>
            <a:off x="609600" y="1303283"/>
            <a:ext cx="36195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8516" y="2466201"/>
            <a:ext cx="663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jburket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516" y="2948152"/>
            <a:ext cx="13578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jburket@cmu.edu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579393"/>
            <a:ext cx="33505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users_new.rb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form_data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[:post]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User.new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form_data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</p:txBody>
      </p:sp>
      <p:sp>
        <p:nvSpPr>
          <p:cNvPr id="9" name="Left Arrow Callout 8"/>
          <p:cNvSpPr/>
          <p:nvPr/>
        </p:nvSpPr>
        <p:spPr>
          <a:xfrm>
            <a:off x="4169978" y="4716449"/>
            <a:ext cx="4593022" cy="1143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154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form_data</a:t>
            </a:r>
            <a:r>
              <a:rPr lang="en-US" sz="2000" dirty="0">
                <a:solidFill>
                  <a:schemeClr val="bg1"/>
                </a:solidFill>
              </a:rPr>
              <a:t> =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{:name =&gt; “jburket”,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:email =&gt; “jburket@cmu.edu”}</a:t>
            </a:r>
          </a:p>
        </p:txBody>
      </p:sp>
    </p:spTree>
    <p:extLst>
      <p:ext uri="{BB962C8B-B14F-4D97-AF65-F5344CB8AC3E}">
        <p14:creationId xmlns:p14="http://schemas.microsoft.com/office/powerpoint/2010/main" val="3940690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Mass Assignment Vulnerabilities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469511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Images from : http://asciicasts.com/episodes/206-action-mailer-in-rails-3</a:t>
            </a:r>
          </a:p>
        </p:txBody>
      </p:sp>
      <p:pic>
        <p:nvPicPr>
          <p:cNvPr id="23556" name="Picture 4" descr="The user registration form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839"/>
          <a:stretch/>
        </p:blipFill>
        <p:spPr bwMode="auto">
          <a:xfrm>
            <a:off x="609600" y="1303283"/>
            <a:ext cx="24384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8516" y="2466201"/>
            <a:ext cx="663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jburket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516" y="2948152"/>
            <a:ext cx="13578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jburket@cmu.edu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579393"/>
            <a:ext cx="33505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users_new.rb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form_data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[:post]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User.new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form_data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</p:txBody>
      </p:sp>
      <p:sp>
        <p:nvSpPr>
          <p:cNvPr id="9" name="Left Arrow Callout 8"/>
          <p:cNvSpPr/>
          <p:nvPr/>
        </p:nvSpPr>
        <p:spPr>
          <a:xfrm>
            <a:off x="4112171" y="4605218"/>
            <a:ext cx="4593022" cy="145150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154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form_data</a:t>
            </a:r>
            <a:r>
              <a:rPr lang="en-US" sz="2000" dirty="0">
                <a:solidFill>
                  <a:schemeClr val="bg1"/>
                </a:solidFill>
              </a:rPr>
              <a:t> =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{:name =&gt; “jburket”,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:email =&gt; “jburket@cmu.edu”,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:admin =&gt; true}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72668" y="1318764"/>
            <a:ext cx="4490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POST 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new_user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HTTP/1.1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Host: railsapp.com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name=jburket&amp;email=jburket@cmu.edu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241234" y="1437529"/>
            <a:ext cx="838200" cy="68580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61" y="2954429"/>
            <a:ext cx="44903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POST 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new_user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HTTP/1.1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Host: railsapp.com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name=jburket&amp;email=jburket@cmu.edu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&amp;admin=true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5181600" y="2229214"/>
            <a:ext cx="802834" cy="706058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8911" y="2377931"/>
            <a:ext cx="907766" cy="408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Modify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90401" y="3111272"/>
            <a:ext cx="7315200" cy="794846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Admin user created!</a:t>
            </a:r>
          </a:p>
        </p:txBody>
      </p:sp>
    </p:spTree>
    <p:extLst>
      <p:ext uri="{BB962C8B-B14F-4D97-AF65-F5344CB8AC3E}">
        <p14:creationId xmlns:p14="http://schemas.microsoft.com/office/powerpoint/2010/main" val="41356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 animBg="1"/>
      <p:bldP spid="15" grpId="0"/>
      <p:bldP spid="13" grpId="0" animBg="1"/>
      <p:bldP spid="14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Recall: Session Cookies</a:t>
            </a: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1219200" y="1905000"/>
            <a:ext cx="1447800" cy="411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6172200" y="1905000"/>
            <a:ext cx="1447800" cy="411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1" name="Text Box 8"/>
          <p:cNvSpPr txBox="1">
            <a:spLocks noChangeArrowheads="1"/>
          </p:cNvSpPr>
          <p:nvPr/>
        </p:nvSpPr>
        <p:spPr bwMode="auto">
          <a:xfrm>
            <a:off x="6454250" y="1447800"/>
            <a:ext cx="883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Server</a:t>
            </a:r>
          </a:p>
        </p:txBody>
      </p:sp>
      <p:sp>
        <p:nvSpPr>
          <p:cNvPr id="55302" name="Text Box 9"/>
          <p:cNvSpPr txBox="1">
            <a:spLocks noChangeArrowheads="1"/>
          </p:cNvSpPr>
          <p:nvPr/>
        </p:nvSpPr>
        <p:spPr bwMode="auto">
          <a:xfrm>
            <a:off x="1396992" y="1447800"/>
            <a:ext cx="10922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Browser</a:t>
            </a:r>
          </a:p>
        </p:txBody>
      </p:sp>
      <p:sp>
        <p:nvSpPr>
          <p:cNvPr id="55303" name="Line 10"/>
          <p:cNvSpPr>
            <a:spLocks noChangeShapeType="1"/>
          </p:cNvSpPr>
          <p:nvPr/>
        </p:nvSpPr>
        <p:spPr bwMode="auto">
          <a:xfrm>
            <a:off x="2637574" y="2286000"/>
            <a:ext cx="3534626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4" name="Text Box 11"/>
          <p:cNvSpPr txBox="1">
            <a:spLocks noChangeArrowheads="1"/>
          </p:cNvSpPr>
          <p:nvPr/>
        </p:nvSpPr>
        <p:spPr bwMode="auto">
          <a:xfrm rot="345248">
            <a:off x="3416300" y="1828800"/>
            <a:ext cx="214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POST/login.cgi</a:t>
            </a:r>
          </a:p>
        </p:txBody>
      </p:sp>
      <p:sp>
        <p:nvSpPr>
          <p:cNvPr id="55305" name="Line 12"/>
          <p:cNvSpPr>
            <a:spLocks noChangeShapeType="1"/>
          </p:cNvSpPr>
          <p:nvPr/>
        </p:nvSpPr>
        <p:spPr bwMode="auto">
          <a:xfrm>
            <a:off x="2667000" y="4495800"/>
            <a:ext cx="3505200" cy="295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6" name="Line 13"/>
          <p:cNvSpPr>
            <a:spLocks noChangeShapeType="1"/>
          </p:cNvSpPr>
          <p:nvPr/>
        </p:nvSpPr>
        <p:spPr bwMode="auto">
          <a:xfrm flipH="1">
            <a:off x="2667000" y="3048000"/>
            <a:ext cx="3505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7" name="Line 14"/>
          <p:cNvSpPr>
            <a:spLocks noChangeShapeType="1"/>
          </p:cNvSpPr>
          <p:nvPr/>
        </p:nvSpPr>
        <p:spPr bwMode="auto">
          <a:xfrm flipH="1">
            <a:off x="2667000" y="5410200"/>
            <a:ext cx="3505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8" name="Text Box 15"/>
          <p:cNvSpPr txBox="1">
            <a:spLocks noChangeArrowheads="1"/>
          </p:cNvSpPr>
          <p:nvPr/>
        </p:nvSpPr>
        <p:spPr bwMode="auto">
          <a:xfrm rot="-321107">
            <a:off x="2651125" y="2895600"/>
            <a:ext cx="356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Set-cookie: authenticator</a:t>
            </a:r>
          </a:p>
        </p:txBody>
      </p:sp>
      <p:sp>
        <p:nvSpPr>
          <p:cNvPr id="55309" name="Text Box 16"/>
          <p:cNvSpPr txBox="1">
            <a:spLocks noChangeArrowheads="1"/>
          </p:cNvSpPr>
          <p:nvPr/>
        </p:nvSpPr>
        <p:spPr bwMode="auto">
          <a:xfrm rot="404233">
            <a:off x="3168650" y="4037381"/>
            <a:ext cx="2613025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/>
              <a:t>GET…</a:t>
            </a:r>
          </a:p>
          <a:p>
            <a:pPr>
              <a:lnSpc>
                <a:spcPts val="2000"/>
              </a:lnSpc>
            </a:pPr>
            <a:r>
              <a:rPr lang="en-US" dirty="0"/>
              <a:t>Cookie: authenticator</a:t>
            </a:r>
          </a:p>
        </p:txBody>
      </p:sp>
      <p:sp>
        <p:nvSpPr>
          <p:cNvPr id="55310" name="Text Box 17"/>
          <p:cNvSpPr txBox="1">
            <a:spLocks noChangeArrowheads="1"/>
          </p:cNvSpPr>
          <p:nvPr/>
        </p:nvSpPr>
        <p:spPr bwMode="auto">
          <a:xfrm rot="-321107">
            <a:off x="3856038" y="5210175"/>
            <a:ext cx="11953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response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152400" y="3200400"/>
            <a:ext cx="2133600" cy="2057400"/>
          </a:xfrm>
          <a:prstGeom prst="wedgeRoundRectCallout">
            <a:avLst>
              <a:gd name="adj1" fmla="val 90576"/>
              <a:gd name="adj2" fmla="val 4537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Sent on every page request...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...intentional or not</a:t>
            </a:r>
          </a:p>
        </p:txBody>
      </p:sp>
    </p:spTree>
    <p:extLst>
      <p:ext uri="{BB962C8B-B14F-4D97-AF65-F5344CB8AC3E}">
        <p14:creationId xmlns:p14="http://schemas.microsoft.com/office/powerpoint/2010/main" val="414501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6703" y="2759778"/>
            <a:ext cx="1240078" cy="17857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914" y="990600"/>
            <a:ext cx="1905372" cy="11090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69552" y="5364176"/>
            <a:ext cx="1219200" cy="1219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37024" y="4105220"/>
            <a:ext cx="1102102" cy="11021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101" y="3989640"/>
            <a:ext cx="1240078" cy="1785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04899" y="2367707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bank.com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7448" y="3620308"/>
            <a:ext cx="100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evil.com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429000" y="1447800"/>
            <a:ext cx="3733800" cy="8382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1702" y="1905000"/>
            <a:ext cx="1102102" cy="110210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526208" y="1219723"/>
            <a:ext cx="3047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Authenticates with bank.com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3353242" y="1867319"/>
            <a:ext cx="3580958" cy="86972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81975" y="2813877"/>
            <a:ext cx="597330" cy="607454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3192400" y="2367707"/>
            <a:ext cx="3733800" cy="8382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85588" y="2867589"/>
            <a:ext cx="4086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transfer?amount</a:t>
            </a:r>
            <a:r>
              <a:rPr lang="en-US" dirty="0"/>
              <a:t>=500&amp;dest=grandson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16341" y="5244601"/>
            <a:ext cx="2751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Cookie checks out! </a:t>
            </a:r>
          </a:p>
          <a:p>
            <a:pPr algn="ctr"/>
            <a:r>
              <a:rPr lang="en-US" dirty="0"/>
              <a:t>Sending $500 to grandson</a:t>
            </a:r>
          </a:p>
        </p:txBody>
      </p:sp>
    </p:spTree>
    <p:extLst>
      <p:ext uri="{BB962C8B-B14F-4D97-AF65-F5344CB8AC3E}">
        <p14:creationId xmlns:p14="http://schemas.microsoft.com/office/powerpoint/2010/main" val="358112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1.94444E-6 0.00023 C -0.00504 -0.00116 -0.00972 -0.00185 -0.01441 -0.00278 C -0.02552 -0.00532 -0.01042 -0.00324 -0.02413 -0.00556 C -0.02761 -0.00602 -0.0309 -0.00602 -0.03403 -0.00671 C -0.05816 -0.01134 -0.03195 -0.0081 -0.05816 -0.01065 L -0.09896 -0.01852 C -0.09896 -0.01829 -0.12743 -0.02384 -0.12743 -0.02361 L -0.13872 -0.02523 C -0.14306 -0.02639 -0.14705 -0.02824 -0.15156 -0.02917 C -0.16354 -0.03218 -0.16858 -0.03218 -0.18125 -0.0331 C -0.18542 -0.03403 -0.18976 -0.03449 -0.19393 -0.03565 C -0.2033 -0.03819 -0.2125 -0.04167 -0.22205 -0.04352 C -0.22639 -0.04468 -0.23056 -0.04491 -0.2349 -0.0463 C -0.2382 -0.04722 -0.24097 -0.04954 -0.24462 -0.05023 C -0.25313 -0.05139 -0.26163 -0.05093 -0.27014 -0.05139 C -0.28785 -0.05556 -0.26597 -0.05046 -0.28021 -0.05417 C -0.28195 -0.05463 -0.28386 -0.05486 -0.28577 -0.05532 C -0.28715 -0.05579 -0.28854 -0.05648 -0.29011 -0.05694 C -0.29636 -0.05833 -0.31389 -0.0625 -0.32101 -0.06319 L -0.33229 -0.06482 C -0.35799 -0.07269 -0.32604 -0.06319 -0.34792 -0.06875 C -0.35087 -0.06921 -0.35365 -0.07037 -0.35643 -0.0713 C -0.3592 -0.07199 -0.36181 -0.07338 -0.36493 -0.07384 L -0.37205 -0.07523 C -0.37379 -0.07593 -0.37552 -0.07732 -0.37761 -0.07778 C -0.38143 -0.0787 -0.38524 -0.07847 -0.38906 -0.07917 C -0.39028 -0.0794 -0.39167 -0.08009 -0.39323 -0.08056 C -0.39584 -0.08102 -0.39879 -0.08125 -0.40174 -0.08171 C -0.40469 -0.08241 -0.40729 -0.08357 -0.41024 -0.08449 C -0.41146 -0.08495 -0.41285 -0.08542 -0.41441 -0.08565 C -0.41615 -0.08611 -0.41823 -0.08657 -0.41997 -0.08704 C -0.44097 -0.09306 -0.4257 -0.08935 -0.43837 -0.09236 C -0.43993 -0.09329 -0.44097 -0.09421 -0.44254 -0.09491 C -0.44549 -0.09607 -0.44844 -0.09676 -0.45104 -0.09769 L -0.46389 -0.10162 L -0.47222 -0.10417 C -0.47379 -0.10463 -0.47518 -0.10556 -0.47656 -0.10556 L -0.47952 -0.10556 L -0.48629 -0.10787 " pathEditMode="relative" rAng="0" ptsTypes="AAAAAAAAAAAAAAAAAAAAAAAAAAAAAAAAAAAAAA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23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8629 -0.10787 L -0.00295 0.0541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67" y="810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6703" y="2759778"/>
            <a:ext cx="1240078" cy="17857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0914" y="990600"/>
            <a:ext cx="1905372" cy="11090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46065" y="5189024"/>
            <a:ext cx="1219200" cy="1219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37024" y="4105220"/>
            <a:ext cx="1102102" cy="11021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206486"/>
            <a:ext cx="1240078" cy="1785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04899" y="2367707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bank.com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2044" y="3736836"/>
            <a:ext cx="100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evil.com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1702" y="1905000"/>
            <a:ext cx="1102102" cy="110210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53542" y="937694"/>
            <a:ext cx="597330" cy="60745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168074" y="1432205"/>
            <a:ext cx="4220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transfer?amount</a:t>
            </a:r>
            <a:r>
              <a:rPr lang="en-US" dirty="0"/>
              <a:t>=10000&amp;dest=</a:t>
            </a:r>
            <a:r>
              <a:rPr lang="en-US" dirty="0" err="1"/>
              <a:t>evilcorp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39064" y="5287310"/>
            <a:ext cx="2932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Cookie checks out! </a:t>
            </a:r>
          </a:p>
          <a:p>
            <a:pPr algn="ctr"/>
            <a:r>
              <a:rPr lang="en-US" dirty="0"/>
              <a:t>Sending $10000 to </a:t>
            </a:r>
            <a:r>
              <a:rPr lang="en-US" dirty="0" err="1"/>
              <a:t>EvilCorp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905000" y="2286000"/>
            <a:ext cx="0" cy="133430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39004" y="2286000"/>
            <a:ext cx="0" cy="133070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96197" y="2904045"/>
            <a:ext cx="41120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img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src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=“http://bank.com/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transfer?amount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=10000&amp;id=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evilcorp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”&gt;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384951" y="1820176"/>
            <a:ext cx="3549249" cy="11869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555665" y="4206486"/>
            <a:ext cx="4073735" cy="59411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99941" y="462548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$10000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1503" y="1831676"/>
            <a:ext cx="1237500" cy="124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9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5.55556E-6 L 2.22222E-6 -5.55556E-6 C 0.01771 0.0118 0.00191 -0.00024 0.01302 0.01157 C 0.02083 0.0199 0.01823 0.0155 0.02621 0.02175 C 0.02969 0.02453 0.03264 0.02823 0.03611 0.03055 C 0.03889 0.03263 0.04219 0.03333 0.04496 0.03495 C 0.04618 0.03587 0.04705 0.03726 0.04826 0.03796 C 0.05 0.03911 0.05191 0.03981 0.05382 0.04097 C 0.06111 0.04513 0.06857 0.0493 0.07569 0.05416 C 0.08316 0.05902 0.08906 0.06319 0.0967 0.06736 C 0.09878 0.06851 0.10104 0.06898 0.1033 0.07013 C 0.11094 0.0743 0.11823 0.08009 0.12621 0.08333 C 0.13003 0.08495 0.13368 0.08611 0.13732 0.08773 C 0.14062 0.08935 0.14392 0.09189 0.14722 0.09374 C 0.15 0.09513 0.15312 0.09629 0.1559 0.09814 C 0.15816 0.0993 0.16024 0.10138 0.1625 0.10254 C 0.16962 0.10578 0.16597 0.10208 0.17135 0.10532 C 0.19479 0.11967 0.17048 0.10624 0.19219 0.11851 C 0.1941 0.11967 0.19583 0.12083 0.19774 0.12152 C 0.20642 0.12499 0.2 0.12106 0.20764 0.1243 C 0.21059 0.12569 0.21354 0.12754 0.21649 0.1287 C 0.23611 0.13796 0.23073 0.13587 0.24496 0.1405 C 0.24601 0.14143 0.24705 0.14259 0.24826 0.14351 C 0.25 0.14467 0.25191 0.1456 0.25382 0.14629 C 0.2592 0.14884 0.26476 0.15115 0.27031 0.1537 L 0.27691 0.15671 C 0.27795 0.15717 0.27899 0.15763 0.28021 0.1581 C 0.2816 0.15856 0.28316 0.15879 0.28455 0.15948 C 0.28455 0.15948 0.29548 0.16689 0.29774 0.16828 C 0.29913 0.16944 0.30052 0.1706 0.30208 0.17129 C 0.30434 0.17222 0.3066 0.17314 0.30868 0.1743 C 0.31302 0.17638 0.31371 0.17708 0.31753 0.1787 C 0.31892 0.17916 0.32048 0.17962 0.32187 0.18009 C 0.32378 0.18148 0.32552 0.1831 0.32743 0.18448 C 0.32917 0.18564 0.33125 0.18611 0.33298 0.18749 C 0.33455 0.18865 0.33576 0.1905 0.33732 0.19189 C 0.33837 0.19259 0.33958 0.19259 0.34062 0.19328 C 0.34219 0.19421 0.34357 0.19513 0.34496 0.19629 C 0.34618 0.19768 0.34705 0.1993 0.34826 0.20069 C 0.34982 0.20231 0.35625 0.20717 0.35712 0.20786 C 0.35816 0.20879 0.3592 0.20995 0.36042 0.21087 C 0.3618 0.21203 0.36337 0.21296 0.36476 0.21388 C 0.36927 0.2162 0.36701 0.21365 0.36927 0.21666 L 0.36927 0.21828 " pathEditMode="relative" ptsTypes="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0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Site Request Forgery (CSRF)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i="1" u="sng" dirty="0">
                <a:solidFill>
                  <a:schemeClr val="accent1"/>
                </a:solidFill>
              </a:rPr>
              <a:t>CSRF attack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/>
              <a:t>causes the end user browser to execute unwanted actions on a web application in which it is currently authenticated.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Example: Home Router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6</a:t>
            </a:fld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176713" y="1981200"/>
            <a:ext cx="14527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000000"/>
                </a:solidFill>
                <a:latin typeface="Cambria"/>
                <a:ea typeface="ＭＳ Ｐゴシック" pitchFamily="-65" charset="-128"/>
                <a:cs typeface="Cambria"/>
              </a:rPr>
              <a:t>Home router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1600201" y="4101925"/>
            <a:ext cx="5568700" cy="1093407"/>
            <a:chOff x="1600201" y="4101925"/>
            <a:chExt cx="5568700" cy="1093407"/>
          </a:xfrm>
        </p:grpSpPr>
        <p:cxnSp>
          <p:nvCxnSpPr>
            <p:cNvPr id="12" name="Straight Arrow Connector 20"/>
            <p:cNvCxnSpPr>
              <a:cxnSpLocks noChangeShapeType="1"/>
              <a:stCxn id="26" idx="0"/>
              <a:endCxn id="25" idx="3"/>
            </p:cNvCxnSpPr>
            <p:nvPr/>
          </p:nvCxnSpPr>
          <p:spPr bwMode="auto">
            <a:xfrm flipH="1" flipV="1">
              <a:off x="1600201" y="4101925"/>
              <a:ext cx="5568700" cy="109340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6" name="TextBox 29"/>
            <p:cNvSpPr txBox="1">
              <a:spLocks noChangeArrowheads="1"/>
            </p:cNvSpPr>
            <p:nvPr/>
          </p:nvSpPr>
          <p:spPr bwMode="auto">
            <a:xfrm rot="539831">
              <a:off x="2891631" y="4245308"/>
              <a:ext cx="293211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3. malicious page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600201" y="3071813"/>
            <a:ext cx="2757487" cy="1030112"/>
            <a:chOff x="1600201" y="3071813"/>
            <a:chExt cx="2757487" cy="1030112"/>
          </a:xfrm>
        </p:grpSpPr>
        <p:sp>
          <p:nvSpPr>
            <p:cNvPr id="13" name="TextBox 24"/>
            <p:cNvSpPr txBox="1">
              <a:spLocks noChangeArrowheads="1"/>
            </p:cNvSpPr>
            <p:nvPr/>
          </p:nvSpPr>
          <p:spPr bwMode="auto">
            <a:xfrm rot="20410878">
              <a:off x="1686026" y="3376911"/>
              <a:ext cx="178910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4. </a:t>
              </a:r>
              <a:r>
                <a:rPr lang="en-US" dirty="0" err="1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configs</a:t>
              </a:r>
              <a:r>
                <a:rPr lang="en-US" dirty="0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 access</a:t>
              </a:r>
            </a:p>
          </p:txBody>
        </p:sp>
        <p:cxnSp>
          <p:nvCxnSpPr>
            <p:cNvPr id="20" name="Straight Arrow Connector 23"/>
            <p:cNvCxnSpPr>
              <a:cxnSpLocks noChangeShapeType="1"/>
              <a:stCxn id="25" idx="3"/>
              <a:endCxn id="22" idx="1"/>
            </p:cNvCxnSpPr>
            <p:nvPr/>
          </p:nvCxnSpPr>
          <p:spPr bwMode="auto">
            <a:xfrm flipV="1">
              <a:off x="1600201" y="3071813"/>
              <a:ext cx="2757487" cy="103011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pic>
        <p:nvPicPr>
          <p:cNvPr id="22" name="Picture 2" descr="http://www.usc-b2b.com/UNIQUE/images/L2100001.jpg"/>
          <p:cNvPicPr>
            <a:picLocks noChangeAspect="1" noChangeArrowheads="1"/>
          </p:cNvPicPr>
          <p:nvPr/>
        </p:nvPicPr>
        <p:blipFill>
          <a:blip r:embed="rId2" cstate="print"/>
          <a:srcRect l="21349" t="5804" r="17416" b="8801"/>
          <a:stretch>
            <a:fillRect/>
          </a:stretch>
        </p:blipFill>
        <p:spPr bwMode="auto">
          <a:xfrm>
            <a:off x="4357688" y="2347913"/>
            <a:ext cx="10382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ounded Rectangular Callout 22"/>
          <p:cNvSpPr/>
          <p:nvPr/>
        </p:nvSpPr>
        <p:spPr>
          <a:xfrm>
            <a:off x="6094413" y="1600200"/>
            <a:ext cx="2744787" cy="1219200"/>
          </a:xfrm>
          <a:prstGeom prst="wedgeRoundRectCallout">
            <a:avLst>
              <a:gd name="adj1" fmla="val -80881"/>
              <a:gd name="adj2" fmla="val 5119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Attacker can enable remote admin, reset password, etc.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7487" y="3797125"/>
            <a:ext cx="1572714" cy="6096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Browser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48400" y="5195332"/>
            <a:ext cx="1841002" cy="6096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Attacker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813844" y="2634734"/>
            <a:ext cx="3543844" cy="1162391"/>
            <a:chOff x="813844" y="2634734"/>
            <a:chExt cx="3543844" cy="1162391"/>
          </a:xfrm>
        </p:grpSpPr>
        <p:sp>
          <p:nvSpPr>
            <p:cNvPr id="11" name="TextBox 19"/>
            <p:cNvSpPr txBox="1">
              <a:spLocks noChangeArrowheads="1"/>
            </p:cNvSpPr>
            <p:nvPr/>
          </p:nvSpPr>
          <p:spPr bwMode="auto">
            <a:xfrm>
              <a:off x="1371600" y="2634734"/>
              <a:ext cx="202986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1. configure router</a:t>
              </a:r>
            </a:p>
          </p:txBody>
        </p:sp>
        <p:cxnSp>
          <p:nvCxnSpPr>
            <p:cNvPr id="40" name="Elbow Connector 39"/>
            <p:cNvCxnSpPr>
              <a:stCxn id="25" idx="0"/>
              <a:endCxn id="22" idx="1"/>
            </p:cNvCxnSpPr>
            <p:nvPr/>
          </p:nvCxnSpPr>
          <p:spPr>
            <a:xfrm rot="5400000" flipH="1" flipV="1">
              <a:off x="2223110" y="1662547"/>
              <a:ext cx="725312" cy="3543844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813845" y="4406724"/>
            <a:ext cx="5434556" cy="1093408"/>
            <a:chOff x="813845" y="4406724"/>
            <a:chExt cx="5434556" cy="1093408"/>
          </a:xfrm>
        </p:grpSpPr>
        <p:sp>
          <p:nvSpPr>
            <p:cNvPr id="15" name="TextBox 26"/>
            <p:cNvSpPr txBox="1">
              <a:spLocks noChangeArrowheads="1"/>
            </p:cNvSpPr>
            <p:nvPr/>
          </p:nvSpPr>
          <p:spPr bwMode="auto">
            <a:xfrm>
              <a:off x="2010877" y="5130800"/>
              <a:ext cx="313940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00"/>
                  </a:solidFill>
                  <a:latin typeface="Cambria"/>
                  <a:ea typeface="ＭＳ Ｐゴシック" pitchFamily="-65" charset="-128"/>
                  <a:cs typeface="Cambria"/>
                </a:rPr>
                <a:t>2. visits malicious site</a:t>
              </a:r>
            </a:p>
          </p:txBody>
        </p:sp>
        <p:cxnSp>
          <p:nvCxnSpPr>
            <p:cNvPr id="42" name="Elbow Connector 41"/>
            <p:cNvCxnSpPr>
              <a:stCxn id="25" idx="2"/>
              <a:endCxn id="26" idx="1"/>
            </p:cNvCxnSpPr>
            <p:nvPr/>
          </p:nvCxnSpPr>
          <p:spPr>
            <a:xfrm rot="16200000" flipH="1">
              <a:off x="2984419" y="2236150"/>
              <a:ext cx="1093407" cy="5434556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ounded Rectangle 50"/>
          <p:cNvSpPr/>
          <p:nvPr/>
        </p:nvSpPr>
        <p:spPr>
          <a:xfrm>
            <a:off x="5986985" y="3352800"/>
            <a:ext cx="2852215" cy="12954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50% of home routers have default or no pw*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200" y="6488668"/>
            <a:ext cx="6722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source: “Drive-By Pharming”, </a:t>
            </a:r>
            <a:r>
              <a:rPr lang="en-US" dirty="0" err="1"/>
              <a:t>Stamm</a:t>
            </a:r>
            <a:r>
              <a:rPr lang="en-US" dirty="0"/>
              <a:t> et al. Symantec report, 2006</a:t>
            </a:r>
          </a:p>
        </p:txBody>
      </p:sp>
    </p:spTree>
    <p:extLst>
      <p:ext uri="{BB962C8B-B14F-4D97-AF65-F5344CB8AC3E}">
        <p14:creationId xmlns:p14="http://schemas.microsoft.com/office/powerpoint/2010/main" val="273996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1" grpId="0" animBg="1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CSRF Defenses</a:t>
            </a:r>
          </a:p>
        </p:txBody>
      </p:sp>
      <p:sp>
        <p:nvSpPr>
          <p:cNvPr id="86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Secret Validation Token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 err="1"/>
              <a:t>Referer</a:t>
            </a:r>
            <a:r>
              <a:rPr lang="en-US" sz="3200" dirty="0"/>
              <a:t> Validation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Origin Validation</a:t>
            </a:r>
          </a:p>
        </p:txBody>
      </p:sp>
      <p:sp>
        <p:nvSpPr>
          <p:cNvPr id="86020" name="Text Box 5"/>
          <p:cNvSpPr txBox="1">
            <a:spLocks noChangeArrowheads="1"/>
          </p:cNvSpPr>
          <p:nvPr/>
        </p:nvSpPr>
        <p:spPr bwMode="auto">
          <a:xfrm>
            <a:off x="5318125" y="6145213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40458C"/>
              </a:solidFill>
              <a:ea typeface="ＭＳ Ｐゴシック" pitchFamily="-65" charset="-128"/>
            </a:endParaRPr>
          </a:p>
        </p:txBody>
      </p:sp>
      <p:sp>
        <p:nvSpPr>
          <p:cNvPr id="86032" name="Rectangle 9"/>
          <p:cNvSpPr>
            <a:spLocks noChangeArrowheads="1"/>
          </p:cNvSpPr>
          <p:nvPr/>
        </p:nvSpPr>
        <p:spPr bwMode="auto">
          <a:xfrm>
            <a:off x="3354387" y="2210583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&lt;input type=hidden value=23a3af01b&gt;</a:t>
            </a:r>
          </a:p>
        </p:txBody>
      </p:sp>
      <p:pic>
        <p:nvPicPr>
          <p:cNvPr id="86025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6850" y="3943350"/>
            <a:ext cx="1524000" cy="72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7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962933"/>
            <a:ext cx="8001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354387" y="4075697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err="1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Referer</a:t>
            </a:r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: http://</a:t>
            </a:r>
            <a:r>
              <a:rPr lang="en-US" dirty="0" err="1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www.facebook.com</a:t>
            </a:r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/</a:t>
            </a:r>
            <a:r>
              <a:rPr lang="en-US" dirty="0" err="1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home.php</a:t>
            </a:r>
            <a:endParaRPr lang="en-US" dirty="0">
              <a:solidFill>
                <a:srgbClr val="FFFFFF"/>
              </a:solidFill>
              <a:latin typeface="Consolas" pitchFamily="49" charset="0"/>
              <a:ea typeface="ＭＳ Ｐゴシック" pitchFamily="-65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553200"/>
            <a:ext cx="5764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Referrer is misspelled as “</a:t>
            </a:r>
            <a:r>
              <a:rPr lang="en-US" dirty="0" err="1"/>
              <a:t>referer</a:t>
            </a:r>
            <a:r>
              <a:rPr lang="en-US" dirty="0"/>
              <a:t>” in HTTP header field</a:t>
            </a:r>
          </a:p>
        </p:txBody>
      </p:sp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6850" y="5642394"/>
            <a:ext cx="1524000" cy="72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3354387" y="5774741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Origin: http://www.facebook.com/home.php</a:t>
            </a:r>
          </a:p>
        </p:txBody>
      </p:sp>
      <p:sp>
        <p:nvSpPr>
          <p:cNvPr id="2" name="Multiply 1"/>
          <p:cNvSpPr/>
          <p:nvPr/>
        </p:nvSpPr>
        <p:spPr>
          <a:xfrm>
            <a:off x="990600" y="3204777"/>
            <a:ext cx="7924800" cy="1905000"/>
          </a:xfrm>
          <a:prstGeom prst="mathMultiply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28850" y="3939292"/>
            <a:ext cx="5791200" cy="51922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Not designed for CSRF Protection</a:t>
            </a:r>
          </a:p>
        </p:txBody>
      </p:sp>
    </p:spTree>
    <p:extLst>
      <p:ext uri="{BB962C8B-B14F-4D97-AF65-F5344CB8AC3E}">
        <p14:creationId xmlns:p14="http://schemas.microsoft.com/office/powerpoint/2010/main" val="301418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Secret Token Validation</a:t>
            </a:r>
          </a:p>
        </p:txBody>
      </p:sp>
      <p:sp>
        <p:nvSpPr>
          <p:cNvPr id="87043" name="Content Placeholder 4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Requests include a hard-to-guess secret</a:t>
            </a:r>
          </a:p>
          <a:p>
            <a:pPr lvl="1"/>
            <a:r>
              <a:rPr lang="en-US" dirty="0" err="1">
                <a:ea typeface="ＭＳ Ｐゴシック" pitchFamily="-65" charset="-128"/>
              </a:rPr>
              <a:t>Unguessability</a:t>
            </a:r>
            <a:r>
              <a:rPr lang="en-US" dirty="0">
                <a:ea typeface="ＭＳ Ｐゴシック" pitchFamily="-65" charset="-128"/>
              </a:rPr>
              <a:t> substitutes for </a:t>
            </a:r>
            <a:r>
              <a:rPr lang="en-US" dirty="0" err="1">
                <a:ea typeface="ＭＳ Ｐゴシック" pitchFamily="-65" charset="-128"/>
              </a:rPr>
              <a:t>unforgeability</a:t>
            </a:r>
            <a:endParaRPr lang="en-US" dirty="0">
              <a:ea typeface="ＭＳ Ｐゴシック" pitchFamily="-65" charset="-128"/>
            </a:endParaRPr>
          </a:p>
          <a:p>
            <a:pPr lvl="1"/>
            <a:endParaRPr lang="en-US" dirty="0">
              <a:ea typeface="ＭＳ Ｐゴシック" pitchFamily="-65" charset="-128"/>
            </a:endParaRPr>
          </a:p>
          <a:p>
            <a:r>
              <a:rPr lang="en-US" dirty="0"/>
              <a:t>Variations</a:t>
            </a:r>
          </a:p>
          <a:p>
            <a:pPr lvl="1"/>
            <a:r>
              <a:rPr lang="en-US" dirty="0">
                <a:ea typeface="ＭＳ Ｐゴシック" pitchFamily="-65" charset="-128"/>
              </a:rPr>
              <a:t>Session identifier</a:t>
            </a:r>
          </a:p>
          <a:p>
            <a:pPr lvl="1"/>
            <a:r>
              <a:rPr lang="en-US" dirty="0">
                <a:ea typeface="ＭＳ Ｐゴシック" pitchFamily="-65" charset="-128"/>
              </a:rPr>
              <a:t>Session-independent token</a:t>
            </a:r>
          </a:p>
          <a:p>
            <a:pPr lvl="1"/>
            <a:r>
              <a:rPr lang="en-US" dirty="0">
                <a:ea typeface="ＭＳ Ｐゴシック" pitchFamily="-65" charset="-128"/>
              </a:rPr>
              <a:t>Session-dependent token</a:t>
            </a:r>
          </a:p>
          <a:p>
            <a:pPr lvl="1"/>
            <a:r>
              <a:rPr lang="en-US" dirty="0">
                <a:ea typeface="ＭＳ Ｐゴシック" pitchFamily="-65" charset="-128"/>
              </a:rPr>
              <a:t>HMAC of session identifier</a:t>
            </a:r>
          </a:p>
        </p:txBody>
      </p:sp>
      <p:pic>
        <p:nvPicPr>
          <p:cNvPr id="87045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65138"/>
            <a:ext cx="8001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869281" y="1295400"/>
            <a:ext cx="5405438" cy="4572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Consolas" pitchFamily="49" charset="0"/>
                <a:ea typeface="ＭＳ Ｐゴシック" pitchFamily="-65" charset="-128"/>
              </a:rPr>
              <a:t>&lt;input type=hidden value=23a3af01b&gt;</a:t>
            </a:r>
          </a:p>
        </p:txBody>
      </p:sp>
    </p:spTree>
    <p:extLst>
      <p:ext uri="{BB962C8B-B14F-4D97-AF65-F5344CB8AC3E}">
        <p14:creationId xmlns:p14="http://schemas.microsoft.com/office/powerpoint/2010/main" val="4188770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Secret Token Validation</a:t>
            </a:r>
          </a:p>
        </p:txBody>
      </p:sp>
      <p:pic>
        <p:nvPicPr>
          <p:cNvPr id="88067" name="Content Placeholder 4" descr="Picture 1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9982" r="-9982"/>
          <a:stretch>
            <a:fillRect/>
          </a:stretch>
        </p:blipFill>
        <p:spPr>
          <a:xfrm>
            <a:off x="457200" y="1219200"/>
            <a:ext cx="8458200" cy="505777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387" y="5583238"/>
            <a:ext cx="8253413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42999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4419600" y="5715000"/>
            <a:ext cx="4038600" cy="3810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65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aEgROsvYJr9WlM1wRei0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R6xg7Dt6H5Yz7z7DT3FG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2pIhzqOomffMJobGx7W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h0mnJPcxXhtguRpmTGS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SMneHn7yrNI37IUbHZb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isUkgadgIqnX8zZu7Ppp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yrKHrIYTvM1UtVkn7Xkb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F9AlbcRmpT8DUszyJvh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We54aJHs4EAfMB75wL1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LQ0RNyeOUgm4dmg727F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2EGYrDYvMNeOse3jW8e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2HWuJV9V0smEon833pS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jTHnLPpJTtpjhOmaO7APo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oT13JbwJyJILYBGNzM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PuaqH871DqlPjSYRNl0I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y5AbdqNgCBf0UJBmA3u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nSs6CO0dMam9JBk6XUBQ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3R47cZpEszDac84BBM3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Ra7ggC9TgYEEpfxHOdmv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6r8XTiZ36SNaZT0VJNv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vyJO4UYPuVYh4G8iJQUc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DbSJvOQYWtWxGbyfln2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vo4Ium2FZAvgeaSXL2Av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dmHq0BQ1hpzXQZzFl9NZ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3wRDPQI7iQcqObivc0XF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zPbYz0efPNzsEU8Y1bzh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7EzKt2EAZdYPGW2rQgHT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oQmxoneZL6N5saCe5YAE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DXY5xaURne6gJoWDgm0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BtRPCaIjobNfIzphGOR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mUTP9kjiP9IBlueIyK9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VstFmeZFbADCK7WVM1n0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Ew7eV3Yf65l1rspaM6k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tY7C9JbeBmvHCbxp1qMT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4ZAniMMJL3JzNWx8jWGW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JGtwBehFtG5s8EyLctm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REtCENoVH5wIQHOgavto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TIuptKbut6eYrOP3ZAuhy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VqNQWWiRQT1YWYca2dr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hJpSYcbVZ7HUIyZGTeyaf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5pQS4Mpr36K1EGnYXJ7W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k4dpdt8ZS4JTEZ268ovx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HUjiVgO3ixj5MFEzWj4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L2oWRBIriIJUwvUadJ4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879Xa5DQyah1pW5lDQq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llUgrtPzeZmtp9hUZodl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AmR89EL5l9FQpGuGq7SR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q6mDfekQFA6KxoijaO8D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NzJAqiX5sYaQ0q1N1vR0j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iWWh8NI3U59CxC3PVnKd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TxXgw8ihDTNirDu1PiJV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QOtaYFWDyNEm2okRhzLD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PebplUxstGG8G9MlaCk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E4A5GY0a9CjBYfZzk25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YGUHa4Vo8jrTPA6Ofdzri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ZyBZkxJBNCN0cZvZL09X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O5axlBhiUfGFoGnvT5L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H9ETK5OwD1sC6C0wzNQ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9VI8RHFmxuKWn0TsQcto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dLAKvmvXail30JaCd7Qh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R9fZD7XEx72tHWx6cjR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Aj0ahdYmykbgTqvvJoZ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l98tW482U5y9yxXQxU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1cXzmRPhqG21gPc4NxFz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DQWsNaB3icYR7VvmIgcD"/>
</p:tagLst>
</file>

<file path=ppt/theme/theme1.xml><?xml version="1.0" encoding="utf-8"?>
<a:theme xmlns:a="http://schemas.openxmlformats.org/drawingml/2006/main" name="template">
  <a:themeElements>
    <a:clrScheme name="DBrumley201205 1">
      <a:dk1>
        <a:srgbClr val="000000"/>
      </a:dk1>
      <a:lt1>
        <a:srgbClr val="FFFFFF"/>
      </a:lt1>
      <a:dk2>
        <a:srgbClr val="990000"/>
      </a:dk2>
      <a:lt2>
        <a:srgbClr val="E3E1E1"/>
      </a:lt2>
      <a:accent1>
        <a:srgbClr val="990000"/>
      </a:accent1>
      <a:accent2>
        <a:srgbClr val="E47932"/>
      </a:accent2>
      <a:accent3>
        <a:srgbClr val="00709E"/>
      </a:accent3>
      <a:accent4>
        <a:srgbClr val="595A5A"/>
      </a:accent4>
      <a:accent5>
        <a:srgbClr val="009446"/>
      </a:accent5>
      <a:accent6>
        <a:srgbClr val="936241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 cap="flat" cmpd="sng">
          <a:miter lim="800000"/>
        </a:ln>
      </a:spPr>
      <a:bodyPr wrap="square" rtlCol="0" anchor="ctr" anchorCtr="1">
        <a:noAutofit/>
      </a:bodyPr>
      <a:lstStyle>
        <a:defPPr algn="ctr">
          <a:defRPr sz="2800" dirty="0" smtClean="0">
            <a:solidFill>
              <a:schemeClr val="bg1"/>
            </a:solidFill>
          </a:defRPr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57150">
          <a:solidFill>
            <a:schemeClr val="tx1"/>
          </a:solidFill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7450</TotalTime>
  <Words>994</Words>
  <Application>Microsoft Office PowerPoint</Application>
  <PresentationFormat>On-screen Show (4:3)</PresentationFormat>
  <Paragraphs>181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ゴシック</vt:lpstr>
      <vt:lpstr>Arial</vt:lpstr>
      <vt:lpstr>Calibri</vt:lpstr>
      <vt:lpstr>Cambria</vt:lpstr>
      <vt:lpstr>Consolas</vt:lpstr>
      <vt:lpstr>Wingdings</vt:lpstr>
      <vt:lpstr>Zapf Dingbats</vt:lpstr>
      <vt:lpstr>template</vt:lpstr>
      <vt:lpstr>Cross Site Request Forgery (CSRF)</vt:lpstr>
      <vt:lpstr>Recall: Session Cookies</vt:lpstr>
      <vt:lpstr>PowerPoint Presentation</vt:lpstr>
      <vt:lpstr>PowerPoint Presentation</vt:lpstr>
      <vt:lpstr>Cross Site Request Forgery (CSRF)</vt:lpstr>
      <vt:lpstr>Another Example: Home Router</vt:lpstr>
      <vt:lpstr>CSRF Defenses</vt:lpstr>
      <vt:lpstr>Secret Token Validation</vt:lpstr>
      <vt:lpstr>Secret Token Validation</vt:lpstr>
      <vt:lpstr>Referrer Validation</vt:lpstr>
      <vt:lpstr>From HW2: The CRIME Attack</vt:lpstr>
      <vt:lpstr>Web Frameworks</vt:lpstr>
      <vt:lpstr>Web Frameworks</vt:lpstr>
      <vt:lpstr>Web Frameworks – XSS Sanitization</vt:lpstr>
      <vt:lpstr>Web Frameworks</vt:lpstr>
      <vt:lpstr>Remote File Inclusion</vt:lpstr>
      <vt:lpstr>Mass Assignment Vulnerabilities</vt:lpstr>
      <vt:lpstr>Mass Assignment Vulnerabilities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Darpa Presentation</dc:title>
  <dc:creator>ed</dc:creator>
  <cp:lastModifiedBy>EMMY WAHYUNINGTYAS</cp:lastModifiedBy>
  <cp:revision>1459</cp:revision>
  <cp:lastPrinted>2012-09-29T01:49:14Z</cp:lastPrinted>
  <dcterms:created xsi:type="dcterms:W3CDTF">2011-11-02T18:57:24Z</dcterms:created>
  <dcterms:modified xsi:type="dcterms:W3CDTF">2023-12-21T11:56:57Z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false</vt:lpwstr>
  </property>
  <property fmtid="{D5CDD505-2E9C-101B-9397-08002B2CF9AE}" pid="3" name="Google.Documents.DocumentId">
    <vt:lpwstr>11L1CS3lWunNfTuci5gPLtht4ZjOn7gyfIKyZn-f7p20</vt:lpwstr>
  </property>
  <property fmtid="{D5CDD505-2E9C-101B-9397-08002B2CF9AE}" pid="4" name="Google.Documents.RevisionId">
    <vt:lpwstr>13701622749194124332</vt:lpwstr>
  </property>
  <property fmtid="{D5CDD505-2E9C-101B-9397-08002B2CF9AE}" pid="5" name="Google.Documents.PreviousRevisionId">
    <vt:lpwstr>17594234182614114890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